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61"/>
  </p:notesMasterIdLst>
  <p:sldIdLst>
    <p:sldId id="256" r:id="rId2"/>
    <p:sldId id="257" r:id="rId3"/>
    <p:sldId id="259" r:id="rId4"/>
    <p:sldId id="258" r:id="rId5"/>
    <p:sldId id="261" r:id="rId6"/>
    <p:sldId id="260" r:id="rId7"/>
    <p:sldId id="262" r:id="rId8"/>
    <p:sldId id="263" r:id="rId9"/>
    <p:sldId id="265" r:id="rId10"/>
    <p:sldId id="266" r:id="rId11"/>
    <p:sldId id="267" r:id="rId12"/>
    <p:sldId id="268" r:id="rId13"/>
    <p:sldId id="304" r:id="rId14"/>
    <p:sldId id="305" r:id="rId15"/>
    <p:sldId id="269" r:id="rId16"/>
    <p:sldId id="306" r:id="rId17"/>
    <p:sldId id="270" r:id="rId18"/>
    <p:sldId id="271" r:id="rId19"/>
    <p:sldId id="272" r:id="rId20"/>
    <p:sldId id="275" r:id="rId21"/>
    <p:sldId id="273" r:id="rId22"/>
    <p:sldId id="276" r:id="rId23"/>
    <p:sldId id="274" r:id="rId24"/>
    <p:sldId id="277" r:id="rId25"/>
    <p:sldId id="278" r:id="rId26"/>
    <p:sldId id="309" r:id="rId27"/>
    <p:sldId id="310" r:id="rId28"/>
    <p:sldId id="311" r:id="rId29"/>
    <p:sldId id="279" r:id="rId30"/>
    <p:sldId id="280" r:id="rId31"/>
    <p:sldId id="281" r:id="rId32"/>
    <p:sldId id="289" r:id="rId33"/>
    <p:sldId id="282" r:id="rId34"/>
    <p:sldId id="283" r:id="rId35"/>
    <p:sldId id="284" r:id="rId36"/>
    <p:sldId id="321" r:id="rId37"/>
    <p:sldId id="319" r:id="rId38"/>
    <p:sldId id="313" r:id="rId39"/>
    <p:sldId id="322" r:id="rId40"/>
    <p:sldId id="314" r:id="rId41"/>
    <p:sldId id="323" r:id="rId42"/>
    <p:sldId id="315" r:id="rId43"/>
    <p:sldId id="320" r:id="rId44"/>
    <p:sldId id="316" r:id="rId45"/>
    <p:sldId id="317" r:id="rId46"/>
    <p:sldId id="318" r:id="rId47"/>
    <p:sldId id="285" r:id="rId48"/>
    <p:sldId id="286" r:id="rId49"/>
    <p:sldId id="287" r:id="rId50"/>
    <p:sldId id="288" r:id="rId51"/>
    <p:sldId id="290" r:id="rId52"/>
    <p:sldId id="291" r:id="rId53"/>
    <p:sldId id="298" r:id="rId54"/>
    <p:sldId id="299" r:id="rId55"/>
    <p:sldId id="292" r:id="rId56"/>
    <p:sldId id="293" r:id="rId57"/>
    <p:sldId id="294" r:id="rId58"/>
    <p:sldId id="296" r:id="rId59"/>
    <p:sldId id="29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3" autoAdjust="0"/>
    <p:restoredTop sz="94434" autoAdjust="0"/>
  </p:normalViewPr>
  <p:slideViewPr>
    <p:cSldViewPr>
      <p:cViewPr varScale="1">
        <p:scale>
          <a:sx n="74" d="100"/>
          <a:sy n="74" d="100"/>
        </p:scale>
        <p:origin x="136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BE3BE9-F8EE-4E0D-A026-357B73EA9BEF}" type="datetimeFigureOut">
              <a:rPr lang="en-US" smtClean="0"/>
              <a:pPr/>
              <a:t>4/3/2014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42DB4C-612C-4A65-B8E8-D30D94D56145}" type="slidenum">
              <a:rPr lang="en-US" smtClean="0"/>
              <a:pPr/>
              <a:t>‹#›</a:t>
            </a:fld>
            <a:endParaRPr lang="en-US"/>
          </a:p>
        </p:txBody>
      </p:sp>
    </p:spTree>
    <p:extLst>
      <p:ext uri="{BB962C8B-B14F-4D97-AF65-F5344CB8AC3E}">
        <p14:creationId xmlns:p14="http://schemas.microsoft.com/office/powerpoint/2010/main" val="1703556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4/3/2014</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041687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5301745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960141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743422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0563363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824425"/>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9649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12027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9913585"/>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1965298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833476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5380230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7776651"/>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550999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610434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136035"/>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5693975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4/3/2014</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0047693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mc:AlternateContent xmlns:mc="http://schemas.openxmlformats.org/markup-compatibility/2006" xmlns:p14="http://schemas.microsoft.com/office/powerpoint/2010/main">
    <mc:Choice Requires="p14">
      <p:transition spd="slow" p14:dur="1750"/>
    </mc:Choice>
    <mc:Fallback xmlns="">
      <p:transition spd="slow"/>
    </mc:Fallback>
  </mc:AlternateConten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NATIONALISM IN INDIA</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download.jpg"/>
          <p:cNvPicPr>
            <a:picLocks noChangeAspect="1"/>
          </p:cNvPicPr>
          <p:nvPr/>
        </p:nvPicPr>
        <p:blipFill>
          <a:blip r:embed="rId2" cstate="print"/>
          <a:stretch>
            <a:fillRect/>
          </a:stretch>
        </p:blipFill>
        <p:spPr>
          <a:xfrm>
            <a:off x="-57508" y="762000"/>
            <a:ext cx="9201507" cy="6095999"/>
          </a:xfrm>
          <a:prstGeom prst="rect">
            <a:avLst/>
          </a:prstGeom>
        </p:spPr>
      </p:pic>
      <p:pic>
        <p:nvPicPr>
          <p:cNvPr id="5" name="Picture 4" descr="download.jpg"/>
          <p:cNvPicPr>
            <a:picLocks noChangeAspect="1"/>
          </p:cNvPicPr>
          <p:nvPr/>
        </p:nvPicPr>
        <p:blipFill>
          <a:blip r:embed="rId2" cstate="print"/>
          <a:stretch>
            <a:fillRect/>
          </a:stretch>
        </p:blipFill>
        <p:spPr>
          <a:xfrm>
            <a:off x="-209907" y="0"/>
            <a:ext cx="9506307" cy="6858000"/>
          </a:xfrm>
          <a:prstGeom prst="rect">
            <a:avLst/>
          </a:prstGeom>
        </p:spPr>
      </p:pic>
      <p:sp>
        <p:nvSpPr>
          <p:cNvPr id="1025" name="Rectangle 1"/>
          <p:cNvSpPr>
            <a:spLocks noChangeArrowheads="1"/>
          </p:cNvSpPr>
          <p:nvPr/>
        </p:nvSpPr>
        <p:spPr bwMode="auto">
          <a:xfrm>
            <a:off x="0" y="-228600"/>
            <a:ext cx="92964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dirty="0" smtClean="0">
              <a:ln>
                <a:noFill/>
              </a:ln>
              <a:solidFill>
                <a:schemeClr val="tx1"/>
              </a:solidFill>
              <a:effectLst/>
              <a:latin typeface="Cambria" pitchFamily="18" charset="0"/>
              <a:ea typeface="Times New Roman" pitchFamily="18" charset="0"/>
              <a:cs typeface="Kartik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4800" b="1" dirty="0" smtClean="0">
              <a:latin typeface="Cambria" pitchFamily="18" charset="0"/>
              <a:ea typeface="Times New Roman" pitchFamily="18" charset="0"/>
              <a:cs typeface="Kartik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dirty="0" smtClean="0">
              <a:ln>
                <a:noFill/>
              </a:ln>
              <a:solidFill>
                <a:schemeClr val="tx1"/>
              </a:solidFill>
              <a:effectLst/>
              <a:latin typeface="Cambria" pitchFamily="18" charset="0"/>
              <a:ea typeface="Times New Roman" pitchFamily="18" charset="0"/>
              <a:cs typeface="Kartik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4800" b="1" dirty="0" smtClean="0">
              <a:latin typeface="Cambria" pitchFamily="18" charset="0"/>
              <a:ea typeface="Times New Roman" pitchFamily="18" charset="0"/>
              <a:cs typeface="Kartik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1"/>
                </a:solidFill>
                <a:effectLst/>
                <a:latin typeface="Cambria" pitchFamily="18" charset="0"/>
                <a:ea typeface="Times New Roman" pitchFamily="18" charset="0"/>
                <a:cs typeface="Kartika" pitchFamily="18" charset="0"/>
              </a:rPr>
              <a:t>                    </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1"/>
                </a:solidFill>
                <a:effectLst/>
                <a:latin typeface="Cambria" pitchFamily="18" charset="0"/>
                <a:ea typeface="Times New Roman" pitchFamily="18" charset="0"/>
                <a:cs typeface="Kartika" pitchFamily="18" charset="0"/>
              </a:rPr>
              <a:t>                                IN </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200" b="1" i="0" u="none" strike="noStrike" cap="none" normalizeH="0" baseline="0" dirty="0" smtClean="0">
                <a:ln>
                  <a:noFill/>
                </a:ln>
                <a:solidFill>
                  <a:schemeClr val="tx1"/>
                </a:solidFill>
                <a:effectLst/>
                <a:latin typeface="Cambria" pitchFamily="18" charset="0"/>
                <a:ea typeface="Times New Roman" pitchFamily="18" charset="0"/>
                <a:cs typeface="Kartika"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7200" b="1" dirty="0" smtClean="0">
                <a:latin typeface="Cambria" pitchFamily="18" charset="0"/>
                <a:ea typeface="Times New Roman" pitchFamily="18" charset="0"/>
                <a:cs typeface="Kartika" pitchFamily="18" charset="0"/>
              </a:rPr>
              <a:t>                 </a:t>
            </a:r>
            <a:r>
              <a:rPr kumimoji="0" lang="en-US" sz="7200" b="1" i="0" u="none" strike="noStrike" cap="none" normalizeH="0" baseline="0" dirty="0" smtClean="0">
                <a:ln>
                  <a:noFill/>
                </a:ln>
                <a:solidFill>
                  <a:schemeClr val="tx1"/>
                </a:solidFill>
                <a:effectLst/>
                <a:latin typeface="Cambria" pitchFamily="18" charset="0"/>
                <a:ea typeface="Times New Roman" pitchFamily="18" charset="0"/>
                <a:cs typeface="Kartika" pitchFamily="18" charset="0"/>
              </a:rPr>
              <a:t>INDIA</a:t>
            </a:r>
            <a:endParaRPr kumimoji="0" lang="en-US" sz="1800" b="0" i="0" u="none" strike="noStrike" cap="none" normalizeH="0" baseline="0" dirty="0" smtClean="0">
              <a:ln>
                <a:noFill/>
              </a:ln>
              <a:solidFill>
                <a:schemeClr val="tx1"/>
              </a:solidFill>
              <a:effectLst/>
              <a:latin typeface="Arial" pitchFamily="34" charset="0"/>
            </a:endParaRPr>
          </a:p>
        </p:txBody>
      </p:sp>
      <p:sp>
        <p:nvSpPr>
          <p:cNvPr id="7" name="Rectangle 6"/>
          <p:cNvSpPr/>
          <p:nvPr/>
        </p:nvSpPr>
        <p:spPr>
          <a:xfrm>
            <a:off x="1676400" y="609600"/>
            <a:ext cx="5867400" cy="1015663"/>
          </a:xfrm>
          <a:prstGeom prst="rect">
            <a:avLst/>
          </a:prstGeom>
        </p:spPr>
        <p:txBody>
          <a:bodyPr wrap="square">
            <a:spAutoFit/>
          </a:bodyPr>
          <a:lstStyle/>
          <a:p>
            <a:r>
              <a:rPr lang="en-US" sz="6000" b="1" dirty="0" smtClean="0">
                <a:latin typeface="Cambria" pitchFamily="18" charset="0"/>
                <a:ea typeface="Times New Roman" pitchFamily="18" charset="0"/>
                <a:cs typeface="Kartika" pitchFamily="18" charset="0"/>
              </a:rPr>
              <a:t>  NATIONALISM </a:t>
            </a:r>
            <a:endParaRPr lang="en-US" sz="6000"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4000" dirty="0" smtClean="0"/>
              <a:t>WHAT CIRCUMSTANCES LED TO THE </a:t>
            </a:r>
            <a:r>
              <a:rPr lang="en-US" dirty="0" smtClean="0"/>
              <a:t>JALLIANWALA BAGH MASSACRE?</a:t>
            </a:r>
            <a:endParaRPr lang="en-US" dirty="0"/>
          </a:p>
        </p:txBody>
      </p:sp>
      <p:sp>
        <p:nvSpPr>
          <p:cNvPr id="3" name="Content Placeholder 2"/>
          <p:cNvSpPr>
            <a:spLocks noGrp="1"/>
          </p:cNvSpPr>
          <p:nvPr>
            <p:ph idx="1"/>
          </p:nvPr>
        </p:nvSpPr>
        <p:spPr/>
        <p:style>
          <a:lnRef idx="0">
            <a:scrgbClr r="0" g="0" b="0"/>
          </a:lnRef>
          <a:fillRef idx="1002">
            <a:schemeClr val="lt2"/>
          </a:fillRef>
          <a:effectRef idx="0">
            <a:scrgbClr r="0" g="0" b="0"/>
          </a:effectRef>
          <a:fontRef idx="major"/>
        </p:style>
        <p:txBody>
          <a:bodyPr>
            <a:normAutofit fontScale="85000" lnSpcReduction="10000"/>
          </a:bodyPr>
          <a:lstStyle/>
          <a:p>
            <a:r>
              <a:rPr lang="en-US" sz="2400" dirty="0" smtClean="0"/>
              <a:t>On 13 April 1919, a public meeting was organized at </a:t>
            </a:r>
            <a:r>
              <a:rPr lang="en-US" sz="2400" dirty="0" err="1" smtClean="0"/>
              <a:t>Jallianwala</a:t>
            </a:r>
            <a:r>
              <a:rPr lang="en-US" sz="2400" dirty="0" smtClean="0"/>
              <a:t> </a:t>
            </a:r>
            <a:r>
              <a:rPr lang="en-US" sz="2400" dirty="0" err="1" smtClean="0"/>
              <a:t>Bagh</a:t>
            </a:r>
            <a:r>
              <a:rPr lang="en-US" sz="2400" dirty="0" smtClean="0"/>
              <a:t> in Amritsar to protest against the arrests of national leaders.</a:t>
            </a:r>
          </a:p>
          <a:p>
            <a:r>
              <a:rPr lang="en-US" sz="2400" dirty="0" smtClean="0"/>
              <a:t> Many villagers who came to attend a fair were also present in the park.</a:t>
            </a:r>
          </a:p>
          <a:p>
            <a:r>
              <a:rPr lang="en-US" sz="2400" dirty="0" smtClean="0"/>
              <a:t> General Dyer reached the meeting place along with the British troops. He ordered the troops to fire. The firing lasted for nearly 10 minutes. </a:t>
            </a:r>
          </a:p>
          <a:p>
            <a:r>
              <a:rPr lang="en-US" sz="2400" dirty="0" smtClean="0"/>
              <a:t>More than thousand people were killed and many were wounded. This incident is called </a:t>
            </a:r>
            <a:r>
              <a:rPr lang="en-US" sz="2400" dirty="0" err="1" smtClean="0"/>
              <a:t>Jallianwala</a:t>
            </a:r>
            <a:r>
              <a:rPr lang="en-US" sz="2400" dirty="0" smtClean="0"/>
              <a:t> </a:t>
            </a:r>
            <a:r>
              <a:rPr lang="en-US" sz="2400" dirty="0" err="1" smtClean="0"/>
              <a:t>Bagh</a:t>
            </a:r>
            <a:r>
              <a:rPr lang="en-US" sz="2400" dirty="0" smtClean="0"/>
              <a:t> Massacre.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752600"/>
          </a:xfrm>
          <a:ln/>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	WHAT WAS THE KHILAFAT MOVEMENT? HOW DID IT BECOME A PART OF THE NATIONAL MOVEMENT?</a:t>
            </a:r>
            <a:endParaRPr lang="en-US" dirty="0"/>
          </a:p>
        </p:txBody>
      </p:sp>
      <p:sp>
        <p:nvSpPr>
          <p:cNvPr id="3" name="Content Placeholder 2"/>
          <p:cNvSpPr>
            <a:spLocks noGrp="1"/>
          </p:cNvSpPr>
          <p:nvPr>
            <p:ph idx="1"/>
          </p:nvPr>
        </p:nvSpPr>
        <p:spPr>
          <a:xfrm>
            <a:off x="0" y="1752600"/>
            <a:ext cx="9144000" cy="5105400"/>
          </a:xfrm>
        </p:spPr>
        <p:style>
          <a:lnRef idx="3">
            <a:schemeClr val="lt1"/>
          </a:lnRef>
          <a:fillRef idx="1">
            <a:schemeClr val="accent4"/>
          </a:fillRef>
          <a:effectRef idx="1">
            <a:schemeClr val="accent4"/>
          </a:effectRef>
          <a:fontRef idx="minor">
            <a:schemeClr val="lt1"/>
          </a:fontRef>
        </p:style>
        <p:txBody>
          <a:bodyPr>
            <a:normAutofit fontScale="92500" lnSpcReduction="10000"/>
          </a:bodyPr>
          <a:lstStyle/>
          <a:p>
            <a:r>
              <a:rPr lang="en-US" sz="2800" dirty="0" smtClean="0"/>
              <a:t>It was a movement organized by Muhammad Ali and </a:t>
            </a:r>
            <a:r>
              <a:rPr lang="en-US" sz="2800" dirty="0" err="1" smtClean="0"/>
              <a:t>Shaukat</a:t>
            </a:r>
            <a:r>
              <a:rPr lang="en-US" sz="2800" dirty="0" smtClean="0"/>
              <a:t> Ali  [Ali brothers].</a:t>
            </a:r>
          </a:p>
          <a:p>
            <a:r>
              <a:rPr lang="en-US" sz="2800" dirty="0" smtClean="0"/>
              <a:t>The aim of this movement was to protest against the injustice done to Turkey by Britain after the First World War. </a:t>
            </a:r>
          </a:p>
          <a:p>
            <a:r>
              <a:rPr lang="en-US" sz="2800" dirty="0" smtClean="0"/>
              <a:t>The Turkish Sultan had the title of Caliph. The </a:t>
            </a:r>
            <a:r>
              <a:rPr lang="en-US" sz="2800" dirty="0" err="1" smtClean="0"/>
              <a:t>muslims</a:t>
            </a:r>
            <a:r>
              <a:rPr lang="en-US" sz="2800" dirty="0" smtClean="0"/>
              <a:t> considered him as their spiritual leader. </a:t>
            </a:r>
            <a:r>
              <a:rPr lang="en-US" sz="2800" dirty="0" err="1"/>
              <a:t>Gandhiji</a:t>
            </a:r>
            <a:r>
              <a:rPr lang="en-US" sz="2800" dirty="0"/>
              <a:t> saw this as an opportunity to bring Muslims under </a:t>
            </a:r>
            <a:r>
              <a:rPr lang="en-US" sz="2800" dirty="0" smtClean="0"/>
              <a:t>the  umbrella </a:t>
            </a:r>
            <a:r>
              <a:rPr lang="en-US" sz="2800" dirty="0"/>
              <a:t>of a </a:t>
            </a:r>
            <a:r>
              <a:rPr lang="en-US" sz="2800" dirty="0" smtClean="0"/>
              <a:t>unified national </a:t>
            </a:r>
            <a:r>
              <a:rPr lang="en-US" sz="2800" dirty="0"/>
              <a:t>movement</a:t>
            </a:r>
            <a:r>
              <a:rPr lang="en-US" sz="2800" dirty="0" smtClean="0"/>
              <a:t>.</a:t>
            </a:r>
          </a:p>
          <a:p>
            <a:r>
              <a:rPr lang="en-US" sz="2800" dirty="0" smtClean="0"/>
              <a:t>At </a:t>
            </a:r>
            <a:r>
              <a:rPr lang="en-US" sz="2800" dirty="0"/>
              <a:t>the Calcutta session of the Congress </a:t>
            </a:r>
            <a:r>
              <a:rPr lang="en-US" sz="2800" dirty="0" err="1"/>
              <a:t>inSeptember</a:t>
            </a:r>
            <a:r>
              <a:rPr lang="en-US" sz="2800" dirty="0"/>
              <a:t> 1920, </a:t>
            </a:r>
            <a:r>
              <a:rPr lang="en-US" sz="2800" dirty="0" err="1"/>
              <a:t>heconvinced</a:t>
            </a:r>
            <a:r>
              <a:rPr lang="en-US" sz="2800" dirty="0"/>
              <a:t> other leaders of the need to start a non-</a:t>
            </a:r>
            <a:r>
              <a:rPr lang="en-US" sz="2800" dirty="0" err="1"/>
              <a:t>cooperationmovement</a:t>
            </a:r>
            <a:r>
              <a:rPr lang="en-US" sz="2800" dirty="0"/>
              <a:t> in support of </a:t>
            </a:r>
            <a:r>
              <a:rPr lang="en-US" sz="2800" dirty="0" err="1"/>
              <a:t>Khilafat</a:t>
            </a:r>
            <a:r>
              <a:rPr lang="en-US" sz="2800" dirty="0"/>
              <a:t> as well as for </a:t>
            </a:r>
            <a:r>
              <a:rPr lang="en-US" sz="2800" dirty="0" err="1"/>
              <a:t>swaraj</a:t>
            </a:r>
            <a:r>
              <a:rPr lang="en-US" sz="2800" dirty="0"/>
              <a:t>.</a:t>
            </a:r>
          </a:p>
          <a:p>
            <a:r>
              <a:rPr lang="en-US" sz="2800" dirty="0" smtClean="0"/>
              <a:t>So, many </a:t>
            </a:r>
            <a:r>
              <a:rPr lang="en-US" sz="2800" dirty="0" err="1" smtClean="0"/>
              <a:t>muslims</a:t>
            </a:r>
            <a:r>
              <a:rPr lang="en-US" sz="2800" dirty="0" smtClean="0"/>
              <a:t> joined this movement.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524000"/>
          </a:xfrm>
        </p:spPr>
        <p:style>
          <a:lnRef idx="3">
            <a:schemeClr val="lt1"/>
          </a:lnRef>
          <a:fillRef idx="1">
            <a:schemeClr val="accent1"/>
          </a:fillRef>
          <a:effectRef idx="1">
            <a:schemeClr val="accent1"/>
          </a:effectRef>
          <a:fontRef idx="minor">
            <a:schemeClr val="lt1"/>
          </a:fontRef>
        </p:style>
        <p:txBody>
          <a:bodyPr>
            <a:noAutofit/>
          </a:bodyPr>
          <a:lstStyle/>
          <a:p>
            <a:r>
              <a:rPr lang="en-US" sz="3600" dirty="0" smtClean="0"/>
              <a:t>WHAT WERE THE REASONS FOR GANDHIJI TO LAUNCH THE NON- COOPERATION MOVEMENT?</a:t>
            </a:r>
            <a:endParaRPr lang="en-US" sz="3600" dirty="0"/>
          </a:p>
        </p:txBody>
      </p:sp>
      <p:sp>
        <p:nvSpPr>
          <p:cNvPr id="3" name="Content Placeholder 2"/>
          <p:cNvSpPr>
            <a:spLocks noGrp="1"/>
          </p:cNvSpPr>
          <p:nvPr>
            <p:ph idx="1"/>
          </p:nvPr>
        </p:nvSpPr>
        <p:spPr>
          <a:xfrm>
            <a:off x="1" y="1828800"/>
            <a:ext cx="9144000" cy="4648200"/>
          </a:xfrm>
        </p:spPr>
        <p:style>
          <a:lnRef idx="1">
            <a:schemeClr val="accent5"/>
          </a:lnRef>
          <a:fillRef idx="3">
            <a:schemeClr val="accent5"/>
          </a:fillRef>
          <a:effectRef idx="2">
            <a:schemeClr val="accent5"/>
          </a:effectRef>
          <a:fontRef idx="minor">
            <a:schemeClr val="lt1"/>
          </a:fontRef>
        </p:style>
        <p:txBody>
          <a:bodyPr>
            <a:normAutofit fontScale="47500" lnSpcReduction="20000"/>
          </a:bodyPr>
          <a:lstStyle/>
          <a:p>
            <a:r>
              <a:rPr lang="en-US" sz="3800" dirty="0" smtClean="0"/>
              <a:t> </a:t>
            </a:r>
            <a:r>
              <a:rPr lang="en-US" sz="4200" dirty="0" smtClean="0"/>
              <a:t>First World War added to the misery of the Indian people. Heavy taxes, high prices, famines and epidemics made people’s life miserable.</a:t>
            </a:r>
          </a:p>
          <a:p>
            <a:r>
              <a:rPr lang="en-US" sz="4200" dirty="0" smtClean="0"/>
              <a:t> </a:t>
            </a:r>
            <a:r>
              <a:rPr lang="en-US" sz="4200" dirty="0" err="1" smtClean="0"/>
              <a:t>Rowlatt</a:t>
            </a:r>
            <a:r>
              <a:rPr lang="en-US" sz="4200" dirty="0" smtClean="0"/>
              <a:t> Act invited large scale protests throughout the country.</a:t>
            </a:r>
          </a:p>
          <a:p>
            <a:r>
              <a:rPr lang="en-US" sz="4200" dirty="0" smtClean="0"/>
              <a:t> </a:t>
            </a:r>
            <a:r>
              <a:rPr lang="en-US" sz="4200" dirty="0" err="1" smtClean="0"/>
              <a:t>Jallianwala</a:t>
            </a:r>
            <a:r>
              <a:rPr lang="en-US" sz="4200" dirty="0" smtClean="0"/>
              <a:t> </a:t>
            </a:r>
            <a:r>
              <a:rPr lang="en-US" sz="4200" dirty="0" err="1" smtClean="0"/>
              <a:t>Bagh</a:t>
            </a:r>
            <a:r>
              <a:rPr lang="en-US" sz="4200" dirty="0" smtClean="0"/>
              <a:t> Massacre and the injustice done to Punjab made Indians angry.</a:t>
            </a:r>
          </a:p>
          <a:p>
            <a:r>
              <a:rPr lang="en-US" sz="4200" dirty="0" smtClean="0"/>
              <a:t> Muslims became unhappy due to the ill treatment  of Turkey. They started </a:t>
            </a:r>
            <a:r>
              <a:rPr lang="en-US" sz="4200" dirty="0" err="1" smtClean="0"/>
              <a:t>Khilafat</a:t>
            </a:r>
            <a:r>
              <a:rPr lang="en-US" sz="4200" dirty="0" smtClean="0"/>
              <a:t> Movement.</a:t>
            </a:r>
          </a:p>
          <a:p>
            <a:r>
              <a:rPr lang="en-US" sz="4200" dirty="0" smtClean="0"/>
              <a:t> </a:t>
            </a:r>
            <a:r>
              <a:rPr lang="en-US" sz="4200" dirty="0"/>
              <a:t>Many sections of the Indian society </a:t>
            </a:r>
            <a:r>
              <a:rPr lang="en-US" sz="4200" dirty="0" smtClean="0"/>
              <a:t>suffered considerable </a:t>
            </a:r>
            <a:r>
              <a:rPr lang="en-US" sz="4200" dirty="0"/>
              <a:t>economic distress. In the towns workers and artisans, the middle </a:t>
            </a:r>
            <a:r>
              <a:rPr lang="en-US" sz="4200" dirty="0" smtClean="0"/>
              <a:t>class had </a:t>
            </a:r>
            <a:r>
              <a:rPr lang="en-US" sz="4200" dirty="0"/>
              <a:t>been hit by high prices and shortage of food and essential commodities. </a:t>
            </a:r>
            <a:endParaRPr lang="en-US" sz="4200" dirty="0" smtClean="0"/>
          </a:p>
          <a:p>
            <a:r>
              <a:rPr lang="en-US" sz="4200" dirty="0" smtClean="0"/>
              <a:t>The rural </a:t>
            </a:r>
            <a:r>
              <a:rPr lang="en-US" sz="4200" dirty="0"/>
              <a:t>poor and peasants were victims of wide spread drought and epidemics. </a:t>
            </a:r>
            <a:r>
              <a:rPr lang="en-US" sz="4200" dirty="0" err="1"/>
              <a:t>TheBritish</a:t>
            </a:r>
            <a:r>
              <a:rPr lang="en-US" sz="4200" dirty="0"/>
              <a:t> were unmindful to these developments.</a:t>
            </a:r>
          </a:p>
          <a:p>
            <a:r>
              <a:rPr lang="en-US" sz="4200" dirty="0" smtClean="0"/>
              <a:t> The Congress session at Nagpur (1920) adopted </a:t>
            </a:r>
            <a:r>
              <a:rPr lang="en-US" sz="4200" dirty="0" err="1" smtClean="0"/>
              <a:t>Gandhiji’s</a:t>
            </a:r>
            <a:r>
              <a:rPr lang="en-US" sz="4200" dirty="0" smtClean="0"/>
              <a:t> the idea of Non-co operation.</a:t>
            </a:r>
          </a:p>
          <a:p>
            <a:endParaRPr lang="en-US" sz="2300"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fontScale="90000"/>
          </a:bodyPr>
          <a:lstStyle/>
          <a:p>
            <a:r>
              <a:rPr lang="en-US" dirty="0" smtClean="0"/>
              <a:t>What were the ideas expressed by </a:t>
            </a:r>
            <a:r>
              <a:rPr lang="en-US" dirty="0" err="1" smtClean="0"/>
              <a:t>Gandhiji</a:t>
            </a:r>
            <a:r>
              <a:rPr lang="en-US" dirty="0" smtClean="0"/>
              <a:t> in his book?</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a:t>In his famous </a:t>
            </a:r>
            <a:r>
              <a:rPr lang="en-US" sz="2800" dirty="0" smtClean="0"/>
              <a:t>book Hind </a:t>
            </a:r>
            <a:r>
              <a:rPr lang="en-US" sz="2800" dirty="0" err="1"/>
              <a:t>Swaraj</a:t>
            </a:r>
            <a:endParaRPr lang="en-US" sz="2800" dirty="0"/>
          </a:p>
          <a:p>
            <a:pPr marL="0" indent="0">
              <a:buNone/>
            </a:pPr>
            <a:r>
              <a:rPr lang="en-US" sz="2800" dirty="0"/>
              <a:t>(1909) Mahatma Gandhi </a:t>
            </a:r>
            <a:r>
              <a:rPr lang="en-US" sz="2800" dirty="0" smtClean="0"/>
              <a:t>declared that </a:t>
            </a:r>
            <a:r>
              <a:rPr lang="en-US" sz="2800" dirty="0"/>
              <a:t>British rule </a:t>
            </a:r>
            <a:r>
              <a:rPr lang="en-US" sz="2800" dirty="0" smtClean="0"/>
              <a:t>was established </a:t>
            </a:r>
            <a:r>
              <a:rPr lang="en-US" sz="2800" dirty="0"/>
              <a:t>in India with the cooperation of Indians, and had </a:t>
            </a:r>
            <a:r>
              <a:rPr lang="en-US" sz="2800" dirty="0" smtClean="0"/>
              <a:t>survived only </a:t>
            </a:r>
            <a:r>
              <a:rPr lang="en-US" sz="2800" dirty="0"/>
              <a:t>because of this cooperation. If Indians refused to cooperate, British rule in </a:t>
            </a:r>
            <a:r>
              <a:rPr lang="en-US" sz="2800" dirty="0" smtClean="0"/>
              <a:t>India would collapse within </a:t>
            </a:r>
            <a:r>
              <a:rPr lang="en-US" sz="2800" dirty="0"/>
              <a:t>a year, and </a:t>
            </a:r>
            <a:r>
              <a:rPr lang="en-US" sz="2800" dirty="0" err="1" smtClean="0"/>
              <a:t>Swaraj</a:t>
            </a:r>
            <a:r>
              <a:rPr lang="en-US" sz="2800" dirty="0" smtClean="0"/>
              <a:t> </a:t>
            </a:r>
            <a:r>
              <a:rPr lang="en-US" sz="2800" dirty="0"/>
              <a:t>would come. Therefore, he started </a:t>
            </a:r>
            <a:r>
              <a:rPr lang="en-US" sz="2800" dirty="0" smtClean="0"/>
              <a:t>the Non Cooperation Movement</a:t>
            </a:r>
            <a:r>
              <a:rPr lang="en-US" sz="2800" dirty="0"/>
              <a:t>.</a:t>
            </a:r>
          </a:p>
          <a:p>
            <a:endParaRPr lang="en-US" dirty="0"/>
          </a:p>
        </p:txBody>
      </p:sp>
    </p:spTree>
    <p:extLst>
      <p:ext uri="{BB962C8B-B14F-4D97-AF65-F5344CB8AC3E}">
        <p14:creationId xmlns:p14="http://schemas.microsoft.com/office/powerpoint/2010/main" val="359656529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1" y="1845734"/>
            <a:ext cx="8991600" cy="4326466"/>
          </a:xfrm>
        </p:spPr>
        <p:txBody>
          <a:bodyPr>
            <a:normAutofit fontScale="92500" lnSpcReduction="10000"/>
          </a:bodyPr>
          <a:lstStyle/>
          <a:p>
            <a:r>
              <a:rPr lang="en-US" b="1" dirty="0"/>
              <a:t>8. What were the stages proposed for the Non Cooperation Movement?</a:t>
            </a:r>
          </a:p>
          <a:p>
            <a:r>
              <a:rPr lang="en-US" dirty="0" err="1"/>
              <a:t>i.Renunciation</a:t>
            </a:r>
            <a:r>
              <a:rPr lang="en-US" dirty="0"/>
              <a:t> of titles: </a:t>
            </a:r>
            <a:r>
              <a:rPr lang="en-US" dirty="0" err="1"/>
              <a:t>Subhramanya</a:t>
            </a:r>
            <a:r>
              <a:rPr lang="en-US" dirty="0"/>
              <a:t> </a:t>
            </a:r>
            <a:r>
              <a:rPr lang="en-US" dirty="0" err="1"/>
              <a:t>Iyer</a:t>
            </a:r>
            <a:r>
              <a:rPr lang="en-US" dirty="0"/>
              <a:t> and </a:t>
            </a:r>
            <a:r>
              <a:rPr lang="en-US" dirty="0" err="1"/>
              <a:t>Ravindranath</a:t>
            </a:r>
            <a:r>
              <a:rPr lang="en-US" dirty="0"/>
              <a:t> Tagore renounced </a:t>
            </a:r>
            <a:r>
              <a:rPr lang="en-US" dirty="0" err="1"/>
              <a:t>thehonorary</a:t>
            </a:r>
            <a:r>
              <a:rPr lang="en-US" dirty="0"/>
              <a:t> title ‘Sir’ that they received from the British. </a:t>
            </a:r>
            <a:r>
              <a:rPr lang="en-US" dirty="0" err="1"/>
              <a:t>Gandhiji</a:t>
            </a:r>
            <a:r>
              <a:rPr lang="en-US" dirty="0"/>
              <a:t> returned his ‘Kaiser-e-Hind’ medal</a:t>
            </a:r>
            <a:r>
              <a:rPr lang="en-US" dirty="0" smtClean="0"/>
              <a:t>.</a:t>
            </a:r>
          </a:p>
          <a:p>
            <a:r>
              <a:rPr lang="en-US" dirty="0" err="1" smtClean="0"/>
              <a:t>ii.Resigning</a:t>
            </a:r>
            <a:r>
              <a:rPr lang="en-US" dirty="0" smtClean="0"/>
              <a:t> </a:t>
            </a:r>
            <a:r>
              <a:rPr lang="en-US" dirty="0"/>
              <a:t>of important jobs: Many officers resigned their jobs</a:t>
            </a:r>
            <a:r>
              <a:rPr lang="en-US" dirty="0" smtClean="0"/>
              <a:t>.</a:t>
            </a:r>
          </a:p>
          <a:p>
            <a:r>
              <a:rPr lang="en-US" dirty="0" err="1" smtClean="0"/>
              <a:t>iii.Boycott</a:t>
            </a:r>
            <a:r>
              <a:rPr lang="en-US" dirty="0" smtClean="0"/>
              <a:t> </a:t>
            </a:r>
            <a:r>
              <a:rPr lang="en-US" dirty="0"/>
              <a:t>of legislatures: Many people refused to caste vote when the elections to </a:t>
            </a:r>
            <a:r>
              <a:rPr lang="en-US" dirty="0" smtClean="0"/>
              <a:t>the legislatures </a:t>
            </a:r>
            <a:r>
              <a:rPr lang="en-US" dirty="0"/>
              <a:t>were held. It was followed by the boycott of schools and colleges, </a:t>
            </a:r>
            <a:r>
              <a:rPr lang="en-US" dirty="0" err="1"/>
              <a:t>lawcourts</a:t>
            </a:r>
            <a:r>
              <a:rPr lang="en-US" dirty="0"/>
              <a:t> etc</a:t>
            </a:r>
            <a:r>
              <a:rPr lang="en-US" dirty="0" smtClean="0"/>
              <a:t>.</a:t>
            </a:r>
          </a:p>
          <a:p>
            <a:r>
              <a:rPr lang="en-US" dirty="0" err="1" smtClean="0"/>
              <a:t>iv.Non</a:t>
            </a:r>
            <a:r>
              <a:rPr lang="en-US" dirty="0" smtClean="0"/>
              <a:t> payment </a:t>
            </a:r>
            <a:r>
              <a:rPr lang="en-US" dirty="0"/>
              <a:t>of taxes: This was a powerful method of fighting an </a:t>
            </a:r>
            <a:r>
              <a:rPr lang="en-US" dirty="0" smtClean="0"/>
              <a:t>oppressive government</a:t>
            </a:r>
            <a:r>
              <a:rPr lang="en-US" dirty="0"/>
              <a:t>. They were not ready to recognize the Govt. legitimate.</a:t>
            </a:r>
          </a:p>
          <a:p>
            <a:endParaRPr lang="en-US" dirty="0"/>
          </a:p>
        </p:txBody>
      </p:sp>
    </p:spTree>
    <p:extLst>
      <p:ext uri="{BB962C8B-B14F-4D97-AF65-F5344CB8AC3E}">
        <p14:creationId xmlns:p14="http://schemas.microsoft.com/office/powerpoint/2010/main" val="85316842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0"/>
            <a:ext cx="7886700" cy="168391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HOW DID NON-COOPERATION MOVEMENT BECOME A MASS MOVEMENT?</a:t>
            </a:r>
            <a:endParaRPr lang="en-US" dirty="0"/>
          </a:p>
        </p:txBody>
      </p:sp>
      <p:sp>
        <p:nvSpPr>
          <p:cNvPr id="3" name="Content Placeholder 2"/>
          <p:cNvSpPr>
            <a:spLocks noGrp="1"/>
          </p:cNvSpPr>
          <p:nvPr>
            <p:ph idx="1"/>
          </p:nvPr>
        </p:nvSpPr>
        <p:spPr>
          <a:xfrm>
            <a:off x="0" y="1683914"/>
            <a:ext cx="9144000" cy="5181600"/>
          </a:xfrm>
        </p:spPr>
        <p:style>
          <a:lnRef idx="0">
            <a:schemeClr val="accent3"/>
          </a:lnRef>
          <a:fillRef idx="3">
            <a:schemeClr val="accent3"/>
          </a:fillRef>
          <a:effectRef idx="3">
            <a:schemeClr val="accent3"/>
          </a:effectRef>
          <a:fontRef idx="minor">
            <a:schemeClr val="lt1"/>
          </a:fontRef>
        </p:style>
        <p:txBody>
          <a:bodyPr>
            <a:normAutofit fontScale="92500" lnSpcReduction="10000"/>
          </a:bodyPr>
          <a:lstStyle/>
          <a:p>
            <a:r>
              <a:rPr lang="en-US" sz="2300" dirty="0" smtClean="0"/>
              <a:t>Non co operation was launched under </a:t>
            </a:r>
            <a:r>
              <a:rPr lang="en-US" sz="2300" dirty="0" err="1" smtClean="0"/>
              <a:t>Gandhiji’s</a:t>
            </a:r>
            <a:r>
              <a:rPr lang="en-US" sz="2300" dirty="0" smtClean="0"/>
              <a:t> leadership in 1920.</a:t>
            </a:r>
          </a:p>
          <a:p>
            <a:r>
              <a:rPr lang="en-US" sz="2300" dirty="0" smtClean="0"/>
              <a:t> It aimed at protesting against the injustices done to Punjab and Turkey and to attain </a:t>
            </a:r>
            <a:r>
              <a:rPr lang="en-US" sz="2300" dirty="0" err="1" smtClean="0"/>
              <a:t>Swaraj</a:t>
            </a:r>
            <a:r>
              <a:rPr lang="en-US" sz="2300" dirty="0" smtClean="0"/>
              <a:t>.</a:t>
            </a:r>
          </a:p>
          <a:p>
            <a:r>
              <a:rPr lang="en-US" sz="2300" dirty="0" smtClean="0"/>
              <a:t> Educated middle class led the movement in towns and cities. Educational institutions, Law courts and foreign goods were boycotted.</a:t>
            </a:r>
          </a:p>
          <a:p>
            <a:r>
              <a:rPr lang="en-US" sz="2300" dirty="0" smtClean="0"/>
              <a:t>Council </a:t>
            </a:r>
            <a:r>
              <a:rPr lang="en-US" sz="2300" smtClean="0"/>
              <a:t>elections were boycotted </a:t>
            </a:r>
            <a:r>
              <a:rPr lang="en-US" sz="2300" dirty="0" smtClean="0"/>
              <a:t>in all provinces except in Madras where the Justice Party of the Non Brahmins contested.</a:t>
            </a:r>
          </a:p>
          <a:p>
            <a:r>
              <a:rPr lang="en-US" sz="2300" dirty="0" smtClean="0"/>
              <a:t> Peasants organized movements against </a:t>
            </a:r>
            <a:r>
              <a:rPr lang="en-US" sz="2300" dirty="0" err="1" smtClean="0"/>
              <a:t>Talukdars</a:t>
            </a:r>
            <a:r>
              <a:rPr lang="en-US" sz="2300" dirty="0" smtClean="0"/>
              <a:t> and Landlords in villages under the leadership of Baba </a:t>
            </a:r>
            <a:r>
              <a:rPr lang="en-US" sz="2300" dirty="0" err="1" smtClean="0"/>
              <a:t>Ramchandra</a:t>
            </a:r>
            <a:r>
              <a:rPr lang="en-US" sz="2300" dirty="0" smtClean="0"/>
              <a:t>.</a:t>
            </a:r>
          </a:p>
          <a:p>
            <a:r>
              <a:rPr lang="en-US" sz="2300" dirty="0" smtClean="0"/>
              <a:t> Tribal people started an armed struggle in the </a:t>
            </a:r>
            <a:r>
              <a:rPr lang="en-US" sz="2300" dirty="0" err="1" smtClean="0"/>
              <a:t>Gudem</a:t>
            </a:r>
            <a:r>
              <a:rPr lang="en-US" sz="2300" dirty="0" smtClean="0"/>
              <a:t> hills of Andhra Pradesh under the leadership of </a:t>
            </a:r>
            <a:r>
              <a:rPr lang="en-US" sz="2300" dirty="0" err="1" smtClean="0"/>
              <a:t>Alluri</a:t>
            </a:r>
            <a:r>
              <a:rPr lang="en-US" sz="2300" dirty="0" smtClean="0"/>
              <a:t> </a:t>
            </a:r>
            <a:r>
              <a:rPr lang="en-US" sz="2300" dirty="0" err="1" smtClean="0"/>
              <a:t>Sitaram</a:t>
            </a:r>
            <a:r>
              <a:rPr lang="en-US" sz="2300" dirty="0" smtClean="0"/>
              <a:t> </a:t>
            </a:r>
            <a:r>
              <a:rPr lang="en-US" sz="2300" dirty="0" err="1" smtClean="0"/>
              <a:t>Raju</a:t>
            </a:r>
            <a:r>
              <a:rPr lang="en-US" sz="2300" dirty="0" smtClean="0"/>
              <a:t>.</a:t>
            </a:r>
          </a:p>
          <a:p>
            <a:r>
              <a:rPr lang="en-US" sz="2300" dirty="0" smtClean="0"/>
              <a:t> Workers in the plantations of Assam started a struggle to get the right to free movement.</a:t>
            </a:r>
          </a:p>
          <a:p>
            <a:r>
              <a:rPr lang="en-US" sz="2300" dirty="0" smtClean="0"/>
              <a:t> </a:t>
            </a:r>
            <a:r>
              <a:rPr lang="en-US" sz="2300" dirty="0" err="1" smtClean="0"/>
              <a:t>Chauri-Chaura</a:t>
            </a:r>
            <a:r>
              <a:rPr lang="en-US" sz="2300" dirty="0" smtClean="0"/>
              <a:t> incident forced </a:t>
            </a:r>
            <a:r>
              <a:rPr lang="en-US" sz="2300" dirty="0" err="1" smtClean="0"/>
              <a:t>Gandhiji</a:t>
            </a:r>
            <a:r>
              <a:rPr lang="en-US" sz="2300" dirty="0" smtClean="0"/>
              <a:t> to call off the Movement.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33400"/>
            <a:ext cx="7543800" cy="1333799"/>
          </a:xfrm>
        </p:spPr>
        <p:txBody>
          <a:bodyPr>
            <a:normAutofit fontScale="90000"/>
          </a:bodyPr>
          <a:lstStyle/>
          <a:p>
            <a:r>
              <a:rPr lang="en-US" dirty="0" smtClean="0"/>
              <a:t>What were the effects of non-cooperation movement on the economic front?</a:t>
            </a:r>
            <a:endParaRPr lang="en-US" dirty="0"/>
          </a:p>
        </p:txBody>
      </p:sp>
      <p:sp>
        <p:nvSpPr>
          <p:cNvPr id="3" name="Content Placeholder 2"/>
          <p:cNvSpPr>
            <a:spLocks noGrp="1"/>
          </p:cNvSpPr>
          <p:nvPr>
            <p:ph idx="1"/>
          </p:nvPr>
        </p:nvSpPr>
        <p:spPr>
          <a:xfrm>
            <a:off x="685800" y="2490135"/>
            <a:ext cx="7772399" cy="3834465"/>
          </a:xfrm>
        </p:spPr>
        <p:txBody>
          <a:bodyPr>
            <a:normAutofit fontScale="92500" lnSpcReduction="20000"/>
          </a:bodyPr>
          <a:lstStyle/>
          <a:p>
            <a:r>
              <a:rPr lang="en-US" dirty="0"/>
              <a:t>The effects of non-cooperation on the economic front were </a:t>
            </a:r>
            <a:r>
              <a:rPr lang="en-US" dirty="0" smtClean="0"/>
              <a:t>more dramatic.</a:t>
            </a:r>
          </a:p>
          <a:p>
            <a:r>
              <a:rPr lang="en-US" dirty="0" smtClean="0"/>
              <a:t> </a:t>
            </a:r>
            <a:r>
              <a:rPr lang="en-US" dirty="0"/>
              <a:t>Foreign goods were boycotted, liquor </a:t>
            </a:r>
            <a:r>
              <a:rPr lang="en-US" dirty="0" smtClean="0"/>
              <a:t>shops </a:t>
            </a:r>
            <a:r>
              <a:rPr lang="en-US" b="1" dirty="0" smtClean="0"/>
              <a:t>picketed </a:t>
            </a:r>
            <a:r>
              <a:rPr lang="en-US" dirty="0" smtClean="0"/>
              <a:t>, and foreign </a:t>
            </a:r>
            <a:r>
              <a:rPr lang="en-US" dirty="0"/>
              <a:t>cloth burnt in huge </a:t>
            </a:r>
            <a:r>
              <a:rPr lang="en-US" dirty="0" smtClean="0"/>
              <a:t>bonfires.</a:t>
            </a:r>
          </a:p>
          <a:p>
            <a:r>
              <a:rPr lang="en-US" dirty="0" smtClean="0"/>
              <a:t>The </a:t>
            </a:r>
            <a:r>
              <a:rPr lang="en-US" dirty="0"/>
              <a:t>import of foreign cloth halved between 1921 and 1922, its </a:t>
            </a:r>
            <a:r>
              <a:rPr lang="en-US" dirty="0" smtClean="0"/>
              <a:t>value dropping </a:t>
            </a:r>
            <a:r>
              <a:rPr lang="en-US" dirty="0"/>
              <a:t>from </a:t>
            </a:r>
            <a:r>
              <a:rPr lang="en-US" dirty="0" err="1"/>
              <a:t>Rs</a:t>
            </a:r>
            <a:r>
              <a:rPr lang="en-US" dirty="0"/>
              <a:t> 102 </a:t>
            </a:r>
            <a:r>
              <a:rPr lang="en-US" dirty="0" err="1"/>
              <a:t>crore</a:t>
            </a:r>
            <a:r>
              <a:rPr lang="en-US" dirty="0"/>
              <a:t> to </a:t>
            </a:r>
            <a:r>
              <a:rPr lang="en-US" dirty="0" err="1"/>
              <a:t>Rs</a:t>
            </a:r>
            <a:r>
              <a:rPr lang="en-US" dirty="0"/>
              <a:t> 57 </a:t>
            </a:r>
            <a:r>
              <a:rPr lang="en-US" dirty="0" err="1"/>
              <a:t>crore</a:t>
            </a:r>
            <a:r>
              <a:rPr lang="en-US" dirty="0"/>
              <a:t>. In many places </a:t>
            </a:r>
            <a:r>
              <a:rPr lang="en-US" dirty="0" smtClean="0"/>
              <a:t>merchants and </a:t>
            </a:r>
            <a:r>
              <a:rPr lang="en-US" dirty="0"/>
              <a:t>traders refused to trade in foreign goods or finance foreign </a:t>
            </a:r>
            <a:r>
              <a:rPr lang="en-US" dirty="0" smtClean="0"/>
              <a:t>trade.</a:t>
            </a:r>
          </a:p>
          <a:p>
            <a:r>
              <a:rPr lang="en-US" dirty="0" smtClean="0"/>
              <a:t>As </a:t>
            </a:r>
            <a:r>
              <a:rPr lang="en-US" dirty="0"/>
              <a:t>the boycott movement spread, and people began </a:t>
            </a:r>
            <a:r>
              <a:rPr lang="en-US" dirty="0" smtClean="0"/>
              <a:t>discarding imported </a:t>
            </a:r>
            <a:r>
              <a:rPr lang="en-US" dirty="0"/>
              <a:t>clothes and wearing only Indian ones, production of </a:t>
            </a:r>
            <a:r>
              <a:rPr lang="en-US" dirty="0" smtClean="0"/>
              <a:t>Indian textile </a:t>
            </a:r>
            <a:r>
              <a:rPr lang="en-US" dirty="0"/>
              <a:t>mills and handlooms went up.</a:t>
            </a:r>
          </a:p>
          <a:p>
            <a:endParaRPr lang="en-US" dirty="0"/>
          </a:p>
        </p:txBody>
      </p:sp>
    </p:spTree>
    <p:extLst>
      <p:ext uri="{BB962C8B-B14F-4D97-AF65-F5344CB8AC3E}">
        <p14:creationId xmlns:p14="http://schemas.microsoft.com/office/powerpoint/2010/main" val="363134876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5" y="457200"/>
            <a:ext cx="6828071" cy="2032935"/>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en-US" dirty="0" smtClean="0"/>
              <a:t>DIFFERING STRANDS WITHIN THE </a:t>
            </a:r>
            <a:br>
              <a:rPr lang="en-US" dirty="0" smtClean="0"/>
            </a:br>
            <a:r>
              <a:rPr lang="en-US" dirty="0" smtClean="0"/>
              <a:t>NON COOPERATION MOVEMENT</a:t>
            </a:r>
            <a:endParaRPr lang="en-US" dirty="0"/>
          </a:p>
        </p:txBody>
      </p:sp>
      <p:sp>
        <p:nvSpPr>
          <p:cNvPr id="3" name="Content Placeholder 2"/>
          <p:cNvSpPr>
            <a:spLocks noGrp="1"/>
          </p:cNvSpPr>
          <p:nvPr>
            <p:ph idx="1"/>
          </p:nvPr>
        </p:nvSpPr>
        <p:spPr/>
        <p:style>
          <a:lnRef idx="1">
            <a:schemeClr val="accent4"/>
          </a:lnRef>
          <a:fillRef idx="3">
            <a:schemeClr val="accent4"/>
          </a:fillRef>
          <a:effectRef idx="2">
            <a:schemeClr val="accent4"/>
          </a:effectRef>
          <a:fontRef idx="minor">
            <a:schemeClr val="lt1"/>
          </a:fontRef>
        </p:style>
        <p:txBody>
          <a:bodyPr>
            <a:normAutofit fontScale="92500" lnSpcReduction="20000"/>
          </a:bodyPr>
          <a:lstStyle/>
          <a:p>
            <a:r>
              <a:rPr lang="en-US" sz="2400" u="sng" dirty="0" smtClean="0">
                <a:solidFill>
                  <a:srgbClr val="FFFF00"/>
                </a:solidFill>
              </a:rPr>
              <a:t>MOVEMENT IN TOWNS AND CITIES:</a:t>
            </a:r>
          </a:p>
          <a:p>
            <a:r>
              <a:rPr lang="en-US" sz="2400" dirty="0" smtClean="0"/>
              <a:t>Educated middle class led the movement in towns and cities.</a:t>
            </a:r>
          </a:p>
          <a:p>
            <a:r>
              <a:rPr lang="en-US" sz="2400" dirty="0" smtClean="0"/>
              <a:t>Educational institutions, law courts and the council elections were boycotted.</a:t>
            </a:r>
          </a:p>
          <a:p>
            <a:r>
              <a:rPr lang="en-US" sz="2400" dirty="0" smtClean="0"/>
              <a:t>Foreign clothes and other goods were burnt in bonfires. People began to use </a:t>
            </a:r>
            <a:r>
              <a:rPr lang="en-US" sz="2400" dirty="0" err="1" smtClean="0"/>
              <a:t>Khadi</a:t>
            </a:r>
            <a:r>
              <a:rPr lang="en-US" sz="2400" dirty="0" smtClean="0"/>
              <a:t> clothes.</a:t>
            </a:r>
          </a:p>
          <a:p>
            <a:r>
              <a:rPr lang="en-US" sz="2400" dirty="0" smtClean="0"/>
              <a:t>Government Servants resigned their jobs. Liquor shops were picketed</a:t>
            </a:r>
            <a:r>
              <a:rPr lang="en-US" dirty="0" smtClean="0"/>
              <a:t>. </a:t>
            </a:r>
          </a:p>
          <a:p>
            <a:pPr>
              <a:buNone/>
            </a:pPr>
            <a:endParaRPr lang="en-US" dirty="0" smtClean="0">
              <a:solidFill>
                <a:srgbClr val="FF0000"/>
              </a:solidFil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20574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sz="4000" dirty="0" smtClean="0"/>
              <a:t/>
            </a:r>
            <a:br>
              <a:rPr lang="en-US" sz="4000" dirty="0" smtClean="0"/>
            </a:br>
            <a:r>
              <a:rPr lang="en-US" sz="4000" dirty="0" smtClean="0"/>
              <a:t>WHY DID THE NON CO OPERATION MOVEMENT SLOW DOWN IN TOWNS AND CITIES ?</a:t>
            </a:r>
            <a:r>
              <a:rPr lang="en-US" dirty="0" smtClean="0"/>
              <a:t/>
            </a:r>
            <a:br>
              <a:rPr lang="en-US" dirty="0" smtClean="0"/>
            </a:br>
            <a:endParaRPr lang="en-US" dirty="0"/>
          </a:p>
        </p:txBody>
      </p:sp>
      <p:sp>
        <p:nvSpPr>
          <p:cNvPr id="3" name="Content Placeholder 2"/>
          <p:cNvSpPr>
            <a:spLocks noGrp="1"/>
          </p:cNvSpPr>
          <p:nvPr>
            <p:ph idx="1"/>
          </p:nvPr>
        </p:nvSpPr>
        <p:spPr>
          <a:xfrm>
            <a:off x="457200" y="2133600"/>
            <a:ext cx="8229600" cy="3992563"/>
          </a:xfrm>
        </p:spPr>
        <p:style>
          <a:lnRef idx="1">
            <a:schemeClr val="accent5"/>
          </a:lnRef>
          <a:fillRef idx="2">
            <a:schemeClr val="accent5"/>
          </a:fillRef>
          <a:effectRef idx="1">
            <a:schemeClr val="accent5"/>
          </a:effectRef>
          <a:fontRef idx="minor">
            <a:schemeClr val="dk1"/>
          </a:fontRef>
        </p:style>
        <p:txBody>
          <a:bodyPr>
            <a:normAutofit/>
          </a:bodyPr>
          <a:lstStyle/>
          <a:p>
            <a:endParaRPr lang="en-US" sz="2400" dirty="0" smtClean="0"/>
          </a:p>
          <a:p>
            <a:r>
              <a:rPr lang="en-US" sz="2400" dirty="0" smtClean="0"/>
              <a:t> </a:t>
            </a:r>
            <a:r>
              <a:rPr lang="en-US" sz="2400" dirty="0" err="1" smtClean="0"/>
              <a:t>Khadi</a:t>
            </a:r>
            <a:r>
              <a:rPr lang="en-US" sz="2400" dirty="0" smtClean="0"/>
              <a:t> clothes were very costly. The poor were not able to buy them.</a:t>
            </a:r>
          </a:p>
          <a:p>
            <a:r>
              <a:rPr lang="en-US" sz="2400" dirty="0" smtClean="0"/>
              <a:t> Indians boycotted British institutions like law courts and educational institutions.</a:t>
            </a:r>
          </a:p>
          <a:p>
            <a:r>
              <a:rPr lang="en-US" sz="2400" dirty="0" smtClean="0"/>
              <a:t> But alternative institutions did not come up. </a:t>
            </a:r>
            <a:r>
              <a:rPr lang="en-US" dirty="0"/>
              <a:t>Consequently teachers </a:t>
            </a:r>
            <a:r>
              <a:rPr lang="en-US" dirty="0" smtClean="0"/>
              <a:t>and children </a:t>
            </a:r>
            <a:r>
              <a:rPr lang="en-US" dirty="0"/>
              <a:t>started going back to schools and lawyers started going </a:t>
            </a:r>
            <a:r>
              <a:rPr lang="en-US" dirty="0" smtClean="0"/>
              <a:t>back to </a:t>
            </a:r>
            <a:r>
              <a:rPr lang="en-US" dirty="0"/>
              <a:t>their </a:t>
            </a:r>
            <a:r>
              <a:rPr lang="en-US" dirty="0" smtClean="0"/>
              <a:t>courts.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239000" cy="23622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dirty="0" smtClean="0"/>
              <a:t>WHAT WERE THE CAUSE  FOR THE PEASANT MOVEMENT </a:t>
            </a:r>
            <a:r>
              <a:rPr lang="en-US" smtClean="0"/>
              <a:t>IN THE </a:t>
            </a:r>
            <a:r>
              <a:rPr lang="en-US" dirty="0" smtClean="0"/>
              <a:t>COUNTRYSIDE?</a:t>
            </a:r>
            <a:br>
              <a:rPr lang="en-US" dirty="0" smtClean="0"/>
            </a:br>
            <a:r>
              <a:rPr lang="en-US" dirty="0" smtClean="0"/>
              <a:t>(VILLAGES)</a:t>
            </a:r>
            <a:endParaRPr lang="en-US" dirty="0"/>
          </a:p>
        </p:txBody>
      </p:sp>
      <p:sp>
        <p:nvSpPr>
          <p:cNvPr id="3" name="Content Placeholder 2"/>
          <p:cNvSpPr>
            <a:spLocks noGrp="1"/>
          </p:cNvSpPr>
          <p:nvPr>
            <p:ph idx="1"/>
          </p:nvPr>
        </p:nvSpPr>
        <p:spPr>
          <a:xfrm>
            <a:off x="685800" y="2490135"/>
            <a:ext cx="7848599" cy="4367865"/>
          </a:xfrm>
        </p:spPr>
        <p:style>
          <a:lnRef idx="2">
            <a:schemeClr val="accent6">
              <a:shade val="50000"/>
            </a:schemeClr>
          </a:lnRef>
          <a:fillRef idx="1">
            <a:schemeClr val="accent6"/>
          </a:fillRef>
          <a:effectRef idx="0">
            <a:schemeClr val="accent6"/>
          </a:effectRef>
          <a:fontRef idx="minor">
            <a:schemeClr val="lt1"/>
          </a:fontRef>
        </p:style>
        <p:txBody>
          <a:bodyPr>
            <a:normAutofit fontScale="85000" lnSpcReduction="10000"/>
          </a:bodyPr>
          <a:lstStyle/>
          <a:p>
            <a:r>
              <a:rPr lang="en-US" sz="2400" u="sng" dirty="0" smtClean="0">
                <a:solidFill>
                  <a:schemeClr val="accent1">
                    <a:lumMod val="60000"/>
                    <a:lumOff val="40000"/>
                  </a:schemeClr>
                </a:solidFill>
              </a:rPr>
              <a:t>PEASANTS’ MOVEMENT</a:t>
            </a:r>
            <a:r>
              <a:rPr lang="en-US" sz="2400" dirty="0" smtClean="0"/>
              <a:t>.</a:t>
            </a:r>
          </a:p>
          <a:p>
            <a:r>
              <a:rPr lang="en-US" sz="2400" dirty="0" smtClean="0"/>
              <a:t>In </a:t>
            </a:r>
            <a:r>
              <a:rPr lang="en-US" sz="2400" dirty="0" err="1" smtClean="0"/>
              <a:t>Awadh</a:t>
            </a:r>
            <a:r>
              <a:rPr lang="en-US" sz="2400" dirty="0" smtClean="0"/>
              <a:t>, a peasant’s movement was organized by Baba </a:t>
            </a:r>
            <a:r>
              <a:rPr lang="en-US" sz="2400" dirty="0" err="1" smtClean="0"/>
              <a:t>Ramchandra</a:t>
            </a:r>
            <a:r>
              <a:rPr lang="en-US" sz="2400" dirty="0" smtClean="0"/>
              <a:t>. </a:t>
            </a:r>
          </a:p>
          <a:p>
            <a:r>
              <a:rPr lang="en-US" sz="2400" dirty="0" smtClean="0"/>
              <a:t>It was against landlords and </a:t>
            </a:r>
            <a:r>
              <a:rPr lang="en-US" sz="2400" dirty="0" err="1" smtClean="0"/>
              <a:t>talukdars</a:t>
            </a:r>
            <a:r>
              <a:rPr lang="en-US" sz="2400" dirty="0" smtClean="0"/>
              <a:t>. </a:t>
            </a:r>
          </a:p>
          <a:p>
            <a:r>
              <a:rPr lang="en-US" sz="2400" dirty="0" smtClean="0"/>
              <a:t>Reduction of rent and the abolition of </a:t>
            </a:r>
            <a:r>
              <a:rPr lang="en-US" sz="2400" dirty="0" err="1" smtClean="0"/>
              <a:t>begar</a:t>
            </a:r>
            <a:r>
              <a:rPr lang="en-US" sz="2400" dirty="0" smtClean="0"/>
              <a:t> were their main demands.</a:t>
            </a:r>
            <a:r>
              <a:rPr lang="en-US" dirty="0"/>
              <a:t> In many places ‘</a:t>
            </a:r>
            <a:r>
              <a:rPr lang="en-US" dirty="0" err="1"/>
              <a:t>nai</a:t>
            </a:r>
            <a:r>
              <a:rPr lang="en-US" dirty="0"/>
              <a:t> – dhobi </a:t>
            </a:r>
            <a:r>
              <a:rPr lang="en-US" dirty="0" err="1"/>
              <a:t>bandhs</a:t>
            </a:r>
            <a:r>
              <a:rPr lang="en-US" dirty="0"/>
              <a:t>’ were organized by </a:t>
            </a:r>
            <a:r>
              <a:rPr lang="en-US" dirty="0" err="1"/>
              <a:t>panchayats</a:t>
            </a:r>
            <a:r>
              <a:rPr lang="en-US" dirty="0"/>
              <a:t> </a:t>
            </a:r>
            <a:r>
              <a:rPr lang="en-US" dirty="0" smtClean="0"/>
              <a:t>to deprive </a:t>
            </a:r>
            <a:r>
              <a:rPr lang="en-US" dirty="0"/>
              <a:t>landlords of the services of even barbers and washer men.</a:t>
            </a:r>
          </a:p>
          <a:p>
            <a:r>
              <a:rPr lang="en-US" dirty="0" smtClean="0"/>
              <a:t>In </a:t>
            </a:r>
            <a:r>
              <a:rPr lang="en-US" dirty="0"/>
              <a:t>June 1920, Jawaharlal Nehru began going around the villages </a:t>
            </a:r>
            <a:r>
              <a:rPr lang="en-US" dirty="0" err="1"/>
              <a:t>inAwadh</a:t>
            </a:r>
            <a:r>
              <a:rPr lang="en-US" dirty="0"/>
              <a:t>, talking to the villagers, and trying to understand </a:t>
            </a:r>
            <a:r>
              <a:rPr lang="en-US" dirty="0" smtClean="0"/>
              <a:t>their grievances</a:t>
            </a:r>
            <a:r>
              <a:rPr lang="en-US" dirty="0"/>
              <a:t>. By October, the Oudh </a:t>
            </a:r>
            <a:r>
              <a:rPr lang="en-US" dirty="0" err="1"/>
              <a:t>Kisan</a:t>
            </a:r>
            <a:r>
              <a:rPr lang="en-US" dirty="0"/>
              <a:t> </a:t>
            </a:r>
            <a:r>
              <a:rPr lang="en-US" dirty="0" err="1"/>
              <a:t>Sabha</a:t>
            </a:r>
            <a:r>
              <a:rPr lang="en-US" dirty="0"/>
              <a:t> was set up headed by Jawaharlal Nehru, Baba </a:t>
            </a:r>
            <a:r>
              <a:rPr lang="en-US" dirty="0" err="1"/>
              <a:t>Ramchandra</a:t>
            </a:r>
            <a:r>
              <a:rPr lang="en-US" dirty="0"/>
              <a:t> and a few others</a:t>
            </a:r>
            <a:r>
              <a:rPr lang="en-US" dirty="0" smtClean="0"/>
              <a:t>.</a:t>
            </a:r>
          </a:p>
          <a:p>
            <a:r>
              <a:rPr lang="en-US" dirty="0" smtClean="0"/>
              <a:t> </a:t>
            </a:r>
            <a:r>
              <a:rPr lang="en-US" dirty="0"/>
              <a:t>Within </a:t>
            </a:r>
            <a:r>
              <a:rPr lang="en-US" dirty="0" smtClean="0"/>
              <a:t>a month</a:t>
            </a:r>
            <a:r>
              <a:rPr lang="en-US" dirty="0"/>
              <a:t>, over 300 branches had been set up in the villages around </a:t>
            </a:r>
            <a:r>
              <a:rPr lang="en-US" dirty="0" smtClean="0"/>
              <a:t>the region</a:t>
            </a:r>
            <a:r>
              <a:rPr lang="en-US" dirty="0"/>
              <a:t>.</a:t>
            </a:r>
          </a:p>
          <a:p>
            <a:endParaRPr lang="en-US" sz="2400" dirty="0" smtClean="0"/>
          </a:p>
          <a:p>
            <a:endParaRPr lang="en-US" sz="24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t>NATIONALISM</a:t>
            </a:r>
            <a:endParaRPr lang="en-US" sz="3600" dirty="0"/>
          </a:p>
        </p:txBody>
      </p:sp>
      <p:sp>
        <p:nvSpPr>
          <p:cNvPr id="3" name="Content Placeholder 2"/>
          <p:cNvSpPr>
            <a:spLocks noGrp="1"/>
          </p:cNvSpPr>
          <p:nvPr>
            <p:ph idx="1"/>
          </p:nvPr>
        </p:nvSpPr>
        <p:spPr/>
        <p:txBody>
          <a:bodyPr>
            <a:normAutofit/>
          </a:bodyPr>
          <a:lstStyle/>
          <a:p>
            <a:r>
              <a:rPr lang="en-US" sz="2400" b="1" dirty="0" smtClean="0"/>
              <a:t>Nationalism is the feeling of oneness among the people living in a territory.</a:t>
            </a:r>
            <a:endParaRPr lang="en-US" sz="2400" b="1" dirty="0"/>
          </a:p>
        </p:txBody>
      </p:sp>
      <p:pic>
        <p:nvPicPr>
          <p:cNvPr id="4" name="Picture 3" descr="independence.jpg"/>
          <p:cNvPicPr>
            <a:picLocks noChangeAspect="1"/>
          </p:cNvPicPr>
          <p:nvPr/>
        </p:nvPicPr>
        <p:blipFill>
          <a:blip r:embed="rId2" cstate="print"/>
          <a:stretch>
            <a:fillRect/>
          </a:stretch>
        </p:blipFill>
        <p:spPr>
          <a:xfrm>
            <a:off x="-152400" y="3429000"/>
            <a:ext cx="9144000"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en-US" b="1" dirty="0" smtClean="0"/>
              <a:t>BABA RAMCHANDRA</a:t>
            </a:r>
            <a:endParaRPr lang="en-US" dirty="0"/>
          </a:p>
        </p:txBody>
      </p:sp>
      <p:sp>
        <p:nvSpPr>
          <p:cNvPr id="3" name="Content Placeholder 2"/>
          <p:cNvSpPr>
            <a:spLocks noGrp="1"/>
          </p:cNvSpPr>
          <p:nvPr>
            <p:ph idx="1"/>
          </p:nvPr>
        </p:nvSpPr>
        <p:spPr>
          <a:xfrm>
            <a:off x="914400" y="1981200"/>
            <a:ext cx="7543801" cy="4023360"/>
          </a:xfrm>
        </p:spPr>
        <p:style>
          <a:lnRef idx="1">
            <a:schemeClr val="accent3"/>
          </a:lnRef>
          <a:fillRef idx="2">
            <a:schemeClr val="accent3"/>
          </a:fillRef>
          <a:effectRef idx="1">
            <a:schemeClr val="accent3"/>
          </a:effectRef>
          <a:fontRef idx="minor">
            <a:schemeClr val="dk1"/>
          </a:fontRef>
        </p:style>
        <p:txBody>
          <a:bodyPr>
            <a:normAutofit/>
          </a:bodyPr>
          <a:lstStyle/>
          <a:p>
            <a:r>
              <a:rPr lang="en-US" sz="2400" dirty="0" smtClean="0"/>
              <a:t>He led a peasant’s movement in </a:t>
            </a:r>
            <a:r>
              <a:rPr lang="en-US" sz="2400" dirty="0" err="1" smtClean="0"/>
              <a:t>Awadh</a:t>
            </a:r>
            <a:r>
              <a:rPr lang="en-US" sz="2400" dirty="0" smtClean="0"/>
              <a:t> against </a:t>
            </a:r>
            <a:r>
              <a:rPr lang="en-US" sz="2400" dirty="0" err="1" smtClean="0"/>
              <a:t>Talukdars</a:t>
            </a:r>
            <a:r>
              <a:rPr lang="en-US" sz="2400" dirty="0" smtClean="0"/>
              <a:t> and Landlords. </a:t>
            </a:r>
          </a:p>
          <a:p>
            <a:endParaRPr lang="en-US" sz="2400" dirty="0" smtClean="0"/>
          </a:p>
          <a:p>
            <a:r>
              <a:rPr lang="en-US" sz="2400" dirty="0" smtClean="0"/>
              <a:t>He demanded reduction of rent, abolition of </a:t>
            </a:r>
            <a:r>
              <a:rPr lang="en-US" sz="2400" dirty="0" err="1" smtClean="0"/>
              <a:t>Begar</a:t>
            </a:r>
            <a:r>
              <a:rPr lang="en-US" sz="2400" dirty="0" smtClean="0"/>
              <a:t> and the boycott of landlords. </a:t>
            </a:r>
          </a:p>
          <a:p>
            <a:endParaRPr lang="en-US" sz="2400" dirty="0" smtClean="0"/>
          </a:p>
          <a:p>
            <a:r>
              <a:rPr lang="en-US" sz="2400" dirty="0" smtClean="0"/>
              <a:t>In October 1920, he formed Oudh </a:t>
            </a:r>
            <a:r>
              <a:rPr lang="en-US" sz="2400" dirty="0" err="1" smtClean="0"/>
              <a:t>Kisan</a:t>
            </a:r>
            <a:r>
              <a:rPr lang="en-US" sz="2400" dirty="0" smtClean="0"/>
              <a:t> </a:t>
            </a:r>
            <a:r>
              <a:rPr lang="en-US" sz="2400" dirty="0" err="1" smtClean="0"/>
              <a:t>Sabha</a:t>
            </a:r>
            <a:r>
              <a:rPr lang="en-US" sz="2400" dirty="0" smtClean="0"/>
              <a:t> with the help of Nehru.</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TRIBAL MOVEMENT</a:t>
            </a:r>
            <a:endParaRPr lang="en-US"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2400" dirty="0" smtClean="0"/>
              <a:t> In the </a:t>
            </a:r>
            <a:r>
              <a:rPr lang="en-US" sz="2400" dirty="0" err="1" smtClean="0"/>
              <a:t>Gudem</a:t>
            </a:r>
            <a:r>
              <a:rPr lang="en-US" sz="2400" dirty="0" smtClean="0"/>
              <a:t> Hills of Andhra Pradesh, </a:t>
            </a:r>
            <a:r>
              <a:rPr lang="en-US" sz="2400" dirty="0" err="1" smtClean="0"/>
              <a:t>tribals</a:t>
            </a:r>
            <a:r>
              <a:rPr lang="en-US" sz="2400" dirty="0" smtClean="0"/>
              <a:t> started a movement under the leadership of </a:t>
            </a:r>
            <a:r>
              <a:rPr lang="en-US" sz="2400" dirty="0" err="1" smtClean="0"/>
              <a:t>Alluri</a:t>
            </a:r>
            <a:r>
              <a:rPr lang="en-US" sz="2400" dirty="0" smtClean="0"/>
              <a:t> </a:t>
            </a:r>
            <a:r>
              <a:rPr lang="en-US" sz="2400" dirty="0" err="1" smtClean="0"/>
              <a:t>Sitaram</a:t>
            </a:r>
            <a:r>
              <a:rPr lang="en-US" sz="2400" dirty="0" smtClean="0"/>
              <a:t> </a:t>
            </a:r>
            <a:r>
              <a:rPr lang="en-US" sz="2400" dirty="0" err="1" smtClean="0"/>
              <a:t>Raju</a:t>
            </a:r>
            <a:r>
              <a:rPr lang="en-US" sz="2400" dirty="0" smtClean="0"/>
              <a:t>. </a:t>
            </a:r>
          </a:p>
          <a:p>
            <a:r>
              <a:rPr lang="en-US" sz="2400" dirty="0" err="1" smtClean="0"/>
              <a:t>Tribals</a:t>
            </a:r>
            <a:r>
              <a:rPr lang="en-US" sz="2400" dirty="0" smtClean="0"/>
              <a:t> wanted to get back their traditional rights over forests.</a:t>
            </a:r>
          </a:p>
          <a:p>
            <a:r>
              <a:rPr lang="en-US" sz="2400" dirty="0" smtClean="0"/>
              <a:t> The methods followed by the </a:t>
            </a:r>
            <a:r>
              <a:rPr lang="en-US" sz="2400" dirty="0" err="1" smtClean="0"/>
              <a:t>tribals</a:t>
            </a:r>
            <a:r>
              <a:rPr lang="en-US" sz="2400" dirty="0" smtClean="0"/>
              <a:t> and peasants were against the </a:t>
            </a:r>
            <a:r>
              <a:rPr lang="en-US" sz="2400" dirty="0" err="1" smtClean="0"/>
              <a:t>Gandhian</a:t>
            </a:r>
            <a:r>
              <a:rPr lang="en-US" sz="2400" dirty="0" smtClean="0"/>
              <a:t> method of non violence. They followed violent methods of struggle.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b="1" dirty="0" smtClean="0"/>
              <a:t>ALLURI SITARAM RAJU</a:t>
            </a:r>
            <a:endParaRPr lang="en-US" dirty="0"/>
          </a:p>
        </p:txBody>
      </p:sp>
      <p:sp>
        <p:nvSpPr>
          <p:cNvPr id="3" name="Content Placeholder 2"/>
          <p:cNvSpPr>
            <a:spLocks noGrp="1"/>
          </p:cNvSpPr>
          <p:nvPr>
            <p:ph idx="1"/>
          </p:nvPr>
        </p:nvSpPr>
        <p:spPr/>
        <p:style>
          <a:lnRef idx="1">
            <a:schemeClr val="accent4"/>
          </a:lnRef>
          <a:fillRef idx="3">
            <a:schemeClr val="accent4"/>
          </a:fillRef>
          <a:effectRef idx="2">
            <a:schemeClr val="accent4"/>
          </a:effectRef>
          <a:fontRef idx="minor">
            <a:schemeClr val="lt1"/>
          </a:fontRef>
        </p:style>
        <p:txBody>
          <a:bodyPr>
            <a:normAutofit/>
          </a:bodyPr>
          <a:lstStyle/>
          <a:p>
            <a:r>
              <a:rPr lang="en-US" sz="2400" dirty="0" smtClean="0"/>
              <a:t>He led a movement of the tribal people in the </a:t>
            </a:r>
            <a:r>
              <a:rPr lang="en-US" sz="2400" dirty="0" err="1" smtClean="0"/>
              <a:t>Gudem</a:t>
            </a:r>
            <a:r>
              <a:rPr lang="en-US" sz="2400" dirty="0" smtClean="0"/>
              <a:t> hills of Andhra Pradesh.</a:t>
            </a:r>
          </a:p>
          <a:p>
            <a:r>
              <a:rPr lang="en-US" sz="2400" dirty="0" smtClean="0"/>
              <a:t> Many people considered him as an incarnation of God.  They believed that he had many special powers. </a:t>
            </a:r>
          </a:p>
          <a:p>
            <a:r>
              <a:rPr lang="en-US" sz="2400" dirty="0" smtClean="0"/>
              <a:t>He supported </a:t>
            </a:r>
            <a:r>
              <a:rPr lang="en-US" sz="2400" dirty="0" err="1" smtClean="0"/>
              <a:t>Gandhiji</a:t>
            </a:r>
            <a:r>
              <a:rPr lang="en-US" sz="2400" dirty="0" smtClean="0"/>
              <a:t> and asked his followers to wear </a:t>
            </a:r>
            <a:r>
              <a:rPr lang="en-US" sz="2400" dirty="0" err="1" smtClean="0"/>
              <a:t>khadi</a:t>
            </a:r>
            <a:r>
              <a:rPr lang="en-US" sz="2400" dirty="0" smtClean="0"/>
              <a:t> and stop drinking. But, he organized an armed struggle against the British.</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dirty="0" smtClean="0"/>
              <a:t>MOVEMENT IN THE PLANTATIONS</a:t>
            </a:r>
            <a:endParaRPr lang="en-US" dirty="0"/>
          </a:p>
        </p:txBody>
      </p:sp>
      <p:sp>
        <p:nvSpPr>
          <p:cNvPr id="3" name="Content Placeholder 2"/>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normAutofit fontScale="92500" lnSpcReduction="10000"/>
          </a:bodyPr>
          <a:lstStyle/>
          <a:p>
            <a:r>
              <a:rPr lang="en-US" sz="2400" dirty="0" smtClean="0"/>
              <a:t>Workers in the plantations of Assam demanded the right to move freely in and out of the estates. </a:t>
            </a:r>
          </a:p>
          <a:p>
            <a:r>
              <a:rPr lang="en-US" sz="2400" dirty="0" smtClean="0"/>
              <a:t>They opposed the Inland Emigration Act of 1859 which took away the right to free movement. </a:t>
            </a:r>
          </a:p>
          <a:p>
            <a:r>
              <a:rPr lang="en-US" sz="2400" dirty="0" smtClean="0"/>
              <a:t>When they heard about the Non-co operation movement, they moved to their villages. They thought that the Gandhi Raj was coming and everyone would be given land in their villages. </a:t>
            </a:r>
          </a:p>
          <a:p>
            <a:r>
              <a:rPr lang="en-US" sz="2400" dirty="0" smtClean="0"/>
              <a:t>However, they were caught and brought back</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dk2"/>
          </a:fillRef>
          <a:effectRef idx="0">
            <a:scrgbClr r="0" g="0" b="0"/>
          </a:effectRef>
          <a:fontRef idx="major"/>
        </p:style>
        <p:txBody>
          <a:bodyPr>
            <a:normAutofit fontScale="90000"/>
          </a:bodyPr>
          <a:lstStyle/>
          <a:p>
            <a:r>
              <a:rPr lang="en-US" dirty="0" smtClean="0"/>
              <a:t>WITHDRAWAL OF THE NON COOPERATION MOVEMENT</a:t>
            </a:r>
            <a:endParaRPr lang="en-US" dirty="0"/>
          </a:p>
        </p:txBody>
      </p:sp>
      <p:sp>
        <p:nvSpPr>
          <p:cNvPr id="3" name="Content Placeholder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normAutofit fontScale="92500" lnSpcReduction="20000"/>
          </a:bodyPr>
          <a:lstStyle/>
          <a:p>
            <a:r>
              <a:rPr lang="en-US" sz="2400" dirty="0" err="1" smtClean="0"/>
              <a:t>Gandhiji</a:t>
            </a:r>
            <a:r>
              <a:rPr lang="en-US" sz="2400" dirty="0" smtClean="0"/>
              <a:t> withdrew the Non Co operation Movement because:</a:t>
            </a:r>
          </a:p>
          <a:p>
            <a:r>
              <a:rPr lang="en-US" sz="2400" dirty="0" smtClean="0"/>
              <a:t>The movement became violent in some places. In </a:t>
            </a:r>
            <a:r>
              <a:rPr lang="en-US" sz="2400" dirty="0" err="1" smtClean="0"/>
              <a:t>february</a:t>
            </a:r>
            <a:r>
              <a:rPr lang="en-US" sz="2400" dirty="0" smtClean="0"/>
              <a:t> 1922, in </a:t>
            </a:r>
            <a:r>
              <a:rPr lang="en-US" sz="2400" dirty="0" err="1" smtClean="0"/>
              <a:t>Chauri</a:t>
            </a:r>
            <a:r>
              <a:rPr lang="en-US" sz="2400" dirty="0" smtClean="0"/>
              <a:t> </a:t>
            </a:r>
            <a:r>
              <a:rPr lang="en-US" sz="2400" dirty="0" err="1" smtClean="0"/>
              <a:t>chaura</a:t>
            </a:r>
            <a:r>
              <a:rPr lang="en-US" sz="2400" dirty="0" smtClean="0"/>
              <a:t> (Uttar Pradesh) people turned violent and set fire to a police station. Twenty two police men were killed in this incident. </a:t>
            </a:r>
            <a:r>
              <a:rPr lang="en-US" sz="2400" dirty="0" err="1" smtClean="0"/>
              <a:t>Gandhiji</a:t>
            </a:r>
            <a:r>
              <a:rPr lang="en-US" sz="2400" dirty="0" smtClean="0"/>
              <a:t> was against violence. </a:t>
            </a:r>
          </a:p>
          <a:p>
            <a:r>
              <a:rPr lang="en-US" sz="2400" dirty="0" smtClean="0"/>
              <a:t>The movement slowed down in urban areas.</a:t>
            </a:r>
          </a:p>
          <a:p>
            <a:r>
              <a:rPr lang="en-US" sz="2400" dirty="0" smtClean="0"/>
              <a:t> He thought that it was necessary to train the people in non violent </a:t>
            </a:r>
            <a:r>
              <a:rPr lang="en-US" sz="2400" dirty="0" err="1" smtClean="0"/>
              <a:t>satyagraha</a:t>
            </a:r>
            <a:r>
              <a:rPr lang="en-US" sz="2400" dirty="0" smtClean="0"/>
              <a: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0"/>
            <a:ext cx="7543800" cy="1737361"/>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SIGNIFICANCE OF THE</a:t>
            </a:r>
            <a:br>
              <a:rPr lang="en-US" dirty="0" smtClean="0"/>
            </a:br>
            <a:r>
              <a:rPr lang="en-US" dirty="0" smtClean="0"/>
              <a:t> NON- COOPERATION MOVEMENT</a:t>
            </a:r>
            <a:endParaRPr lang="en-US" dirty="0"/>
          </a:p>
        </p:txBody>
      </p:sp>
      <p:sp>
        <p:nvSpPr>
          <p:cNvPr id="3" name="Content Placeholder 2"/>
          <p:cNvSpPr>
            <a:spLocks noGrp="1"/>
          </p:cNvSpPr>
          <p:nvPr>
            <p:ph idx="1"/>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10000"/>
          </a:bodyPr>
          <a:lstStyle/>
          <a:p>
            <a:r>
              <a:rPr lang="en-US" sz="2400" dirty="0" smtClean="0"/>
              <a:t>Non Co operation movement was a large scale mass movement. It attracted common people from all social groups.</a:t>
            </a:r>
          </a:p>
          <a:p>
            <a:r>
              <a:rPr lang="en-US" sz="2400" dirty="0" smtClean="0"/>
              <a:t>Non Co operation Movement and </a:t>
            </a:r>
            <a:r>
              <a:rPr lang="en-US" sz="2400" dirty="0" err="1" smtClean="0"/>
              <a:t>Khilafat</a:t>
            </a:r>
            <a:r>
              <a:rPr lang="en-US" sz="2400" dirty="0" smtClean="0"/>
              <a:t> Movement went together. So, they promoted Hindu-Muslim unity.</a:t>
            </a:r>
          </a:p>
          <a:p>
            <a:r>
              <a:rPr lang="en-US" sz="2400" dirty="0" smtClean="0"/>
              <a:t>Peasants’ and </a:t>
            </a:r>
            <a:r>
              <a:rPr lang="en-US" sz="2400" dirty="0" err="1" smtClean="0"/>
              <a:t>tribals</a:t>
            </a:r>
            <a:r>
              <a:rPr lang="en-US" sz="2400" dirty="0" smtClean="0"/>
              <a:t>’ movements became a part of the Indian National Movement.</a:t>
            </a:r>
          </a:p>
          <a:p>
            <a:r>
              <a:rPr lang="en-US" sz="2400" dirty="0" smtClean="0"/>
              <a:t>It was a non violent movement. So, it </a:t>
            </a:r>
            <a:r>
              <a:rPr lang="en-US" sz="2400" dirty="0" err="1" smtClean="0"/>
              <a:t>popularised</a:t>
            </a:r>
            <a:r>
              <a:rPr lang="en-US" sz="2400" dirty="0" smtClean="0"/>
              <a:t> the </a:t>
            </a:r>
            <a:r>
              <a:rPr lang="en-US" sz="2400" dirty="0" err="1" smtClean="0"/>
              <a:t>Gandhian</a:t>
            </a:r>
            <a:r>
              <a:rPr lang="en-US" sz="2400" dirty="0" smtClean="0"/>
              <a:t> idea of Non violent </a:t>
            </a:r>
            <a:r>
              <a:rPr lang="en-US" sz="2400" dirty="0" err="1" smtClean="0"/>
              <a:t>satyagraha</a:t>
            </a:r>
            <a:r>
              <a:rPr lang="en-US" sz="2400" dirty="0" smtClean="0"/>
              <a: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Give examples to prove that the term ‘</a:t>
            </a:r>
            <a:r>
              <a:rPr lang="en-US" b="1" dirty="0" err="1"/>
              <a:t>swaraj</a:t>
            </a:r>
            <a:r>
              <a:rPr lang="en-US" b="1" dirty="0"/>
              <a:t>’ means </a:t>
            </a:r>
            <a:r>
              <a:rPr lang="en-US" b="1" dirty="0" smtClean="0"/>
              <a:t>different things </a:t>
            </a:r>
            <a:r>
              <a:rPr lang="en-US" b="1" dirty="0"/>
              <a:t>to different people</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i</a:t>
            </a:r>
            <a:r>
              <a:rPr lang="en-US" dirty="0" smtClean="0"/>
              <a:t>.</a:t>
            </a:r>
            <a:r>
              <a:rPr lang="en-US" dirty="0"/>
              <a:t> </a:t>
            </a:r>
            <a:r>
              <a:rPr lang="en-US" sz="2600" dirty="0"/>
              <a:t>The term </a:t>
            </a:r>
            <a:r>
              <a:rPr lang="en-US" sz="2600" dirty="0" err="1"/>
              <a:t>swaraj</a:t>
            </a:r>
            <a:r>
              <a:rPr lang="en-US" sz="2600" dirty="0"/>
              <a:t> means self rule or dominion status for the </a:t>
            </a:r>
            <a:r>
              <a:rPr lang="en-US" sz="2600" dirty="0" err="1"/>
              <a:t>Congresspeople</a:t>
            </a:r>
            <a:r>
              <a:rPr lang="en-US" sz="2600" dirty="0"/>
              <a:t>. It is the type of Government granted by the British in </a:t>
            </a:r>
            <a:r>
              <a:rPr lang="en-US" sz="2600" dirty="0" smtClean="0"/>
              <a:t>other self-governing </a:t>
            </a:r>
            <a:r>
              <a:rPr lang="en-US" sz="2600" dirty="0"/>
              <a:t>colonies of Australia and Canada.</a:t>
            </a:r>
          </a:p>
          <a:p>
            <a:r>
              <a:rPr lang="en-US" sz="2600" dirty="0"/>
              <a:t>ii</a:t>
            </a:r>
            <a:r>
              <a:rPr lang="en-US" sz="2600" dirty="0" smtClean="0"/>
              <a:t>.</a:t>
            </a:r>
            <a:r>
              <a:rPr lang="en-US" sz="2600" dirty="0"/>
              <a:t> To peasants in </a:t>
            </a:r>
            <a:r>
              <a:rPr lang="en-US" sz="2600" dirty="0" err="1"/>
              <a:t>Awadh</a:t>
            </a:r>
            <a:r>
              <a:rPr lang="en-US" sz="2600" dirty="0"/>
              <a:t> ‘</a:t>
            </a:r>
            <a:r>
              <a:rPr lang="en-US" sz="2600" dirty="0" err="1"/>
              <a:t>swaraj</a:t>
            </a:r>
            <a:r>
              <a:rPr lang="en-US" sz="2600" dirty="0"/>
              <a:t>’ means reduction in tax, abolition of ‘</a:t>
            </a:r>
            <a:r>
              <a:rPr lang="en-US" sz="2600" dirty="0" err="1"/>
              <a:t>begaar</a:t>
            </a:r>
            <a:r>
              <a:rPr lang="en-US" sz="2600" dirty="0"/>
              <a:t>’ or forced </a:t>
            </a:r>
            <a:r>
              <a:rPr lang="en-US" sz="2600" dirty="0" err="1"/>
              <a:t>labour</a:t>
            </a:r>
            <a:r>
              <a:rPr lang="en-US" sz="2600" dirty="0"/>
              <a:t> and social boycott of oppressive land </a:t>
            </a:r>
            <a:r>
              <a:rPr lang="en-US" sz="2600" dirty="0" smtClean="0"/>
              <a:t>lords</a:t>
            </a:r>
          </a:p>
          <a:p>
            <a:r>
              <a:rPr lang="en-US" sz="2600" dirty="0" smtClean="0"/>
              <a:t>.</a:t>
            </a:r>
            <a:r>
              <a:rPr lang="en-US" sz="2600" dirty="0" err="1"/>
              <a:t>iii.To</a:t>
            </a:r>
            <a:r>
              <a:rPr lang="en-US" sz="2600" dirty="0"/>
              <a:t> plantation workers in Assam, ‘</a:t>
            </a:r>
            <a:r>
              <a:rPr lang="en-US" sz="2600" dirty="0" err="1"/>
              <a:t>swaraj</a:t>
            </a:r>
            <a:r>
              <a:rPr lang="en-US" sz="2600" dirty="0"/>
              <a:t>’ means right to move </a:t>
            </a:r>
            <a:r>
              <a:rPr lang="en-US" sz="2600" dirty="0" err="1"/>
              <a:t>freelyin</a:t>
            </a:r>
            <a:r>
              <a:rPr lang="en-US" sz="2600" dirty="0"/>
              <a:t> and out the plantation where they were enclosed and retaining </a:t>
            </a:r>
            <a:r>
              <a:rPr lang="en-US" sz="2600" dirty="0" err="1"/>
              <a:t>alink</a:t>
            </a:r>
            <a:r>
              <a:rPr lang="en-US" sz="2600" dirty="0"/>
              <a:t> with the village from, which they had come.</a:t>
            </a:r>
          </a:p>
          <a:p>
            <a:r>
              <a:rPr lang="en-US" sz="2600" dirty="0"/>
              <a:t>iv</a:t>
            </a:r>
            <a:r>
              <a:rPr lang="en-US" sz="2600" dirty="0" smtClean="0"/>
              <a:t>.</a:t>
            </a:r>
            <a:r>
              <a:rPr lang="en-US" sz="2600" dirty="0"/>
              <a:t> To the tribal peasants of the </a:t>
            </a:r>
            <a:r>
              <a:rPr lang="en-US" sz="2600" dirty="0" err="1"/>
              <a:t>Gudem</a:t>
            </a:r>
            <a:r>
              <a:rPr lang="en-US" sz="2600" dirty="0"/>
              <a:t> hills of Andhra Pradesh ‘</a:t>
            </a:r>
            <a:r>
              <a:rPr lang="en-US" sz="2600" dirty="0" err="1"/>
              <a:t>swaraj’meant</a:t>
            </a:r>
            <a:r>
              <a:rPr lang="en-US" sz="2600" dirty="0"/>
              <a:t> right to enter forest and collect forest products, graze </a:t>
            </a:r>
            <a:r>
              <a:rPr lang="en-US" sz="2600" dirty="0" err="1"/>
              <a:t>cattleand</a:t>
            </a:r>
            <a:r>
              <a:rPr lang="en-US" sz="2600" dirty="0"/>
              <a:t> give up forced </a:t>
            </a:r>
            <a:r>
              <a:rPr lang="en-US" sz="2600" dirty="0" err="1"/>
              <a:t>labour</a:t>
            </a:r>
            <a:endParaRPr lang="en-US" sz="2600" dirty="0"/>
          </a:p>
          <a:p>
            <a:endParaRPr lang="en-US" dirty="0"/>
          </a:p>
        </p:txBody>
      </p:sp>
    </p:spTree>
    <p:extLst>
      <p:ext uri="{BB962C8B-B14F-4D97-AF65-F5344CB8AC3E}">
        <p14:creationId xmlns:p14="http://schemas.microsoft.com/office/powerpoint/2010/main" val="8584480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With what aim was ‘the </a:t>
            </a:r>
            <a:r>
              <a:rPr lang="en-US" b="1" dirty="0" err="1" smtClean="0"/>
              <a:t>Swaraj</a:t>
            </a:r>
            <a:r>
              <a:rPr lang="en-US" b="1" dirty="0" smtClean="0"/>
              <a:t> </a:t>
            </a:r>
            <a:r>
              <a:rPr lang="en-US" b="1" dirty="0"/>
              <a:t>Party’ set up?</a:t>
            </a:r>
            <a:br>
              <a:rPr lang="en-US" b="1"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i.Swaraj</a:t>
            </a:r>
            <a:r>
              <a:rPr lang="en-US" dirty="0" smtClean="0"/>
              <a:t> </a:t>
            </a:r>
            <a:r>
              <a:rPr lang="en-US" dirty="0"/>
              <a:t>party or the Congress </a:t>
            </a:r>
            <a:r>
              <a:rPr lang="en-US" dirty="0" err="1"/>
              <a:t>Khilafat</a:t>
            </a:r>
            <a:r>
              <a:rPr lang="en-US" dirty="0"/>
              <a:t> </a:t>
            </a:r>
            <a:r>
              <a:rPr lang="en-US" dirty="0" err="1"/>
              <a:t>Swarajya</a:t>
            </a:r>
            <a:r>
              <a:rPr lang="en-US" dirty="0"/>
              <a:t> Party was set up by </a:t>
            </a:r>
            <a:r>
              <a:rPr lang="en-US" dirty="0" err="1"/>
              <a:t>Motilal</a:t>
            </a:r>
            <a:r>
              <a:rPr lang="en-US" dirty="0"/>
              <a:t> </a:t>
            </a:r>
            <a:r>
              <a:rPr lang="en-US" dirty="0" smtClean="0"/>
              <a:t>Nehru and </a:t>
            </a:r>
            <a:r>
              <a:rPr lang="en-US" dirty="0"/>
              <a:t>C.R. Das in 1923.</a:t>
            </a:r>
          </a:p>
          <a:p>
            <a:r>
              <a:rPr lang="en-US" dirty="0" smtClean="0"/>
              <a:t>ii</a:t>
            </a:r>
            <a:r>
              <a:rPr lang="en-US" dirty="0"/>
              <a:t> They were tired of mass struggles and wanted to participate </a:t>
            </a:r>
            <a:r>
              <a:rPr lang="en-US" dirty="0" err="1"/>
              <a:t>inelections</a:t>
            </a:r>
            <a:r>
              <a:rPr lang="en-US" dirty="0"/>
              <a:t> to the provincial councils that had been set up by the Government of India Act of 1919.</a:t>
            </a:r>
          </a:p>
          <a:p>
            <a:r>
              <a:rPr lang="en-US" dirty="0" smtClean="0"/>
              <a:t>iii</a:t>
            </a:r>
            <a:r>
              <a:rPr lang="en-US" dirty="0"/>
              <a:t> They felt that it was important to oppose British policies within </a:t>
            </a:r>
            <a:r>
              <a:rPr lang="en-US" dirty="0" err="1"/>
              <a:t>thecouncils</a:t>
            </a:r>
            <a:r>
              <a:rPr lang="en-US" dirty="0"/>
              <a:t>, argue for reform and also demonstrate that these councils were not </a:t>
            </a:r>
            <a:r>
              <a:rPr lang="en-US" dirty="0" err="1"/>
              <a:t>trulydemocratic</a:t>
            </a:r>
            <a:r>
              <a:rPr lang="en-US" dirty="0"/>
              <a:t>.</a:t>
            </a:r>
          </a:p>
          <a:p>
            <a:r>
              <a:rPr lang="en-US" dirty="0" err="1" smtClean="0"/>
              <a:t>iv.They</a:t>
            </a:r>
            <a:r>
              <a:rPr lang="en-US" dirty="0" smtClean="0"/>
              <a:t> </a:t>
            </a:r>
            <a:r>
              <a:rPr lang="en-US" dirty="0"/>
              <a:t>also wanted to keep the anti British spirit of the people alive since </a:t>
            </a:r>
            <a:r>
              <a:rPr lang="en-US" dirty="0" err="1"/>
              <a:t>NonCooperation</a:t>
            </a:r>
            <a:r>
              <a:rPr lang="en-US" dirty="0"/>
              <a:t> Movement was suspended.</a:t>
            </a:r>
          </a:p>
          <a:p>
            <a:endParaRPr lang="en-US" dirty="0"/>
          </a:p>
        </p:txBody>
      </p:sp>
    </p:spTree>
    <p:extLst>
      <p:ext uri="{BB962C8B-B14F-4D97-AF65-F5344CB8AC3E}">
        <p14:creationId xmlns:p14="http://schemas.microsoft.com/office/powerpoint/2010/main" val="91898912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0"/>
            <a:ext cx="6934200" cy="1828800"/>
          </a:xfrm>
        </p:spPr>
        <p:txBody>
          <a:bodyPr>
            <a:noAutofit/>
          </a:bodyPr>
          <a:lstStyle/>
          <a:p>
            <a:r>
              <a:rPr lang="en-US" sz="2800" b="1" dirty="0"/>
              <a:t>Trace two major developments in the Indian politics towards the late 1920s. or </a:t>
            </a:r>
            <a:r>
              <a:rPr lang="en-US" sz="2800" b="1" dirty="0" err="1"/>
              <a:t>Whatwere</a:t>
            </a:r>
            <a:r>
              <a:rPr lang="en-US" sz="2800" b="1" dirty="0"/>
              <a:t> the two factors that shaped Indian politics towards the late 1920’s?</a:t>
            </a:r>
            <a:br>
              <a:rPr lang="en-US" sz="2800" b="1" dirty="0"/>
            </a:br>
            <a:endParaRPr lang="en-US" sz="2800" dirty="0"/>
          </a:p>
        </p:txBody>
      </p:sp>
      <p:sp>
        <p:nvSpPr>
          <p:cNvPr id="3" name="Content Placeholder 2"/>
          <p:cNvSpPr>
            <a:spLocks noGrp="1"/>
          </p:cNvSpPr>
          <p:nvPr>
            <p:ph idx="1"/>
          </p:nvPr>
        </p:nvSpPr>
        <p:spPr/>
        <p:txBody>
          <a:bodyPr>
            <a:normAutofit fontScale="62500" lnSpcReduction="20000"/>
          </a:bodyPr>
          <a:lstStyle/>
          <a:p>
            <a:pPr marL="0" indent="0">
              <a:buNone/>
            </a:pPr>
            <a:endParaRPr lang="en-US" dirty="0"/>
          </a:p>
          <a:p>
            <a:r>
              <a:rPr lang="en-US" sz="2600" dirty="0"/>
              <a:t> The first was the effect </a:t>
            </a:r>
            <a:r>
              <a:rPr lang="en-US" sz="2600" dirty="0" smtClean="0"/>
              <a:t>of</a:t>
            </a:r>
            <a:endParaRPr lang="en-US" sz="2600" dirty="0"/>
          </a:p>
          <a:p>
            <a:pPr marL="0" indent="0">
              <a:buNone/>
            </a:pPr>
            <a:r>
              <a:rPr lang="en-US" sz="2600" b="1" dirty="0" smtClean="0"/>
              <a:t>           worldwide </a:t>
            </a:r>
            <a:r>
              <a:rPr lang="en-US" sz="2600" b="1" dirty="0"/>
              <a:t>economic depression</a:t>
            </a:r>
          </a:p>
          <a:p>
            <a:r>
              <a:rPr lang="en-US" sz="2600" dirty="0"/>
              <a:t>.Agricultural prices began to fall from 1926 and collapsed after 1930.As the demand for agricultural goods fell and exports </a:t>
            </a:r>
            <a:r>
              <a:rPr lang="en-US" sz="2600" dirty="0" err="1"/>
              <a:t>declined,peasants</a:t>
            </a:r>
            <a:r>
              <a:rPr lang="en-US" sz="2600" dirty="0"/>
              <a:t> found it difficult to sell their harvests and pay their revenue.</a:t>
            </a:r>
          </a:p>
          <a:p>
            <a:pPr marL="0" indent="0">
              <a:buNone/>
            </a:pPr>
            <a:endParaRPr lang="en-US" sz="2600" dirty="0"/>
          </a:p>
          <a:p>
            <a:pPr marL="0" indent="0">
              <a:buNone/>
            </a:pPr>
            <a:r>
              <a:rPr lang="en-US" sz="2600" b="1" dirty="0" smtClean="0"/>
              <a:t>         The </a:t>
            </a:r>
            <a:r>
              <a:rPr lang="en-US" sz="2600" b="1" dirty="0"/>
              <a:t>Simon Commission</a:t>
            </a:r>
          </a:p>
          <a:p>
            <a:r>
              <a:rPr lang="en-US" sz="2600" dirty="0"/>
              <a:t>was appointed and came to India in February, 1928. It </a:t>
            </a:r>
            <a:r>
              <a:rPr lang="en-US" sz="2600" dirty="0" err="1"/>
              <a:t>wasappointed</a:t>
            </a:r>
            <a:r>
              <a:rPr lang="en-US" sz="2600" dirty="0"/>
              <a:t> to look in to the working of the Government of India Act of 1919 and to suggest further reforms in the system of administration. The members of the commission were all Englishmen </a:t>
            </a:r>
            <a:r>
              <a:rPr lang="en-US" sz="2600" dirty="0" err="1"/>
              <a:t>andnot</a:t>
            </a:r>
            <a:r>
              <a:rPr lang="en-US" sz="2600" dirty="0"/>
              <a:t> a single Indian was included in it. It led to Simon go back agitation.</a:t>
            </a:r>
          </a:p>
          <a:p>
            <a:endParaRPr lang="en-US" sz="2600" dirty="0"/>
          </a:p>
        </p:txBody>
      </p:sp>
    </p:spTree>
    <p:extLst>
      <p:ext uri="{BB962C8B-B14F-4D97-AF65-F5344CB8AC3E}">
        <p14:creationId xmlns:p14="http://schemas.microsoft.com/office/powerpoint/2010/main" val="41556776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0"/>
            <a:ext cx="7543800" cy="1737361"/>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US" b="1" dirty="0" smtClean="0"/>
              <a:t>SIMON COMMISSION</a:t>
            </a:r>
            <a:br>
              <a:rPr lang="en-US" b="1" dirty="0" smtClean="0"/>
            </a:br>
            <a:r>
              <a:rPr lang="en-US" b="1" dirty="0" smtClean="0"/>
              <a:t>(INDIAN STATUTORY COMMISSION)</a:t>
            </a:r>
            <a:endParaRPr lang="en-US"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sz="2400" dirty="0" smtClean="0"/>
              <a:t>It was a statutory commission set up by the British under Sir John Simon. </a:t>
            </a:r>
          </a:p>
          <a:p>
            <a:r>
              <a:rPr lang="en-US" sz="2400" dirty="0" smtClean="0"/>
              <a:t>It was asked to study the constitutional system in India and suggest changes.</a:t>
            </a:r>
          </a:p>
          <a:p>
            <a:r>
              <a:rPr lang="en-US" sz="2400" u="sng" dirty="0" smtClean="0">
                <a:solidFill>
                  <a:srgbClr val="FF0000"/>
                </a:solidFill>
              </a:rPr>
              <a:t>Indians opposed the Simon Commission because:</a:t>
            </a:r>
          </a:p>
          <a:p>
            <a:r>
              <a:rPr lang="en-US" sz="2400" dirty="0" smtClean="0"/>
              <a:t>All the members of the commission were English men. There was no Indian in it.</a:t>
            </a:r>
          </a:p>
          <a:p>
            <a:r>
              <a:rPr lang="en-US" sz="2400" dirty="0" smtClean="0"/>
              <a:t>It did not provide any hope of </a:t>
            </a:r>
            <a:r>
              <a:rPr lang="en-US" sz="2400" dirty="0" err="1" smtClean="0"/>
              <a:t>Swaraj</a:t>
            </a:r>
            <a:r>
              <a:rPr lang="en-US" sz="2400" dirty="0" smtClean="0"/>
              <a:t> to Indians.</a:t>
            </a:r>
          </a:p>
          <a:p>
            <a:endParaRPr lang="en-US"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FIRST WORLD WAR BROKE OUT IN 1914</a:t>
            </a:r>
            <a:endParaRPr lang="en-US" b="1" dirty="0"/>
          </a:p>
        </p:txBody>
      </p:sp>
      <p:pic>
        <p:nvPicPr>
          <p:cNvPr id="4" name="Content Placeholder 3" descr="world_war_i_1914-1918_infantry_unit.jpg"/>
          <p:cNvPicPr>
            <a:picLocks noGrp="1" noChangeAspect="1"/>
          </p:cNvPicPr>
          <p:nvPr>
            <p:ph idx="1"/>
          </p:nvPr>
        </p:nvPicPr>
        <p:blipFill>
          <a:blip r:embed="rId2" cstate="print"/>
          <a:stretch>
            <a:fillRect/>
          </a:stretch>
        </p:blipFill>
        <p:spPr>
          <a:xfrm>
            <a:off x="2194719" y="2517775"/>
            <a:ext cx="4762500" cy="3390900"/>
          </a:xfrm>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LAHORE CONGRESS OF 1929</a:t>
            </a:r>
            <a:endParaRPr lang="en-US"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sz="2400" dirty="0" smtClean="0"/>
              <a:t>The Congress session was held at Lahore in 1929 under the </a:t>
            </a:r>
            <a:r>
              <a:rPr lang="en-US" sz="2400" dirty="0" err="1" smtClean="0"/>
              <a:t>Presidentship</a:t>
            </a:r>
            <a:r>
              <a:rPr lang="en-US" sz="2400" dirty="0" smtClean="0"/>
              <a:t> of Jawaharlal Nehru. Following decision were taken:</a:t>
            </a:r>
          </a:p>
          <a:p>
            <a:r>
              <a:rPr lang="en-US" sz="2400" dirty="0" smtClean="0"/>
              <a:t>The Congress declared </a:t>
            </a:r>
            <a:r>
              <a:rPr lang="en-US" sz="2400" dirty="0" err="1" smtClean="0"/>
              <a:t>Poorna</a:t>
            </a:r>
            <a:r>
              <a:rPr lang="en-US" sz="2400" dirty="0" smtClean="0"/>
              <a:t> </a:t>
            </a:r>
            <a:r>
              <a:rPr lang="en-US" sz="2400" dirty="0" err="1" smtClean="0"/>
              <a:t>Swaraj</a:t>
            </a:r>
            <a:r>
              <a:rPr lang="en-US" sz="2400" dirty="0" smtClean="0"/>
              <a:t> as its aim.</a:t>
            </a:r>
          </a:p>
          <a:p>
            <a:r>
              <a:rPr lang="en-US" sz="2400" dirty="0" smtClean="0"/>
              <a:t>It was decided to celebrate 26 January every year as Independence Day. </a:t>
            </a:r>
          </a:p>
          <a:p>
            <a:r>
              <a:rPr lang="en-US" sz="2400" dirty="0" smtClean="0"/>
              <a:t>It was decided to start the Civil Disobedience Movement to win </a:t>
            </a:r>
            <a:r>
              <a:rPr lang="en-US" sz="2400" dirty="0" err="1" smtClean="0"/>
              <a:t>Poorna</a:t>
            </a:r>
            <a:r>
              <a:rPr lang="en-US" sz="2400" dirty="0" smtClean="0"/>
              <a:t> </a:t>
            </a:r>
            <a:r>
              <a:rPr lang="en-US" sz="2400" dirty="0" err="1" smtClean="0"/>
              <a:t>Swaraj</a:t>
            </a:r>
            <a:r>
              <a:rPr lang="en-US" sz="2400" dirty="0" smtClean="0"/>
              <a: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452360" cy="2514600"/>
          </a:xfrm>
        </p:spPr>
        <p:style>
          <a:lnRef idx="1">
            <a:schemeClr val="accent4"/>
          </a:lnRef>
          <a:fillRef idx="3">
            <a:schemeClr val="accent4"/>
          </a:fillRef>
          <a:effectRef idx="2">
            <a:schemeClr val="accent4"/>
          </a:effectRef>
          <a:fontRef idx="minor">
            <a:schemeClr val="lt1"/>
          </a:fontRef>
        </p:style>
        <p:txBody>
          <a:bodyPr>
            <a:normAutofit fontScale="90000"/>
          </a:bodyPr>
          <a:lstStyle/>
          <a:p>
            <a:r>
              <a:rPr lang="en-US" sz="3600" b="1" dirty="0" smtClean="0"/>
              <a:t>Discuss </a:t>
            </a:r>
            <a:r>
              <a:rPr lang="en-US" sz="3600" b="1" dirty="0"/>
              <a:t>the significance of the Congress session in 1929 in </a:t>
            </a:r>
            <a:r>
              <a:rPr lang="en-US" sz="3600" b="1" dirty="0" err="1"/>
              <a:t>thefreedom</a:t>
            </a:r>
            <a:r>
              <a:rPr lang="en-US" sz="3600" b="1" dirty="0"/>
              <a:t> struggle of India.</a:t>
            </a:r>
            <a:br>
              <a:rPr lang="en-US" sz="3600" b="1" dirty="0"/>
            </a:br>
            <a:r>
              <a:rPr lang="en-US" sz="3600" b="1" dirty="0" smtClean="0"/>
              <a:t/>
            </a:r>
            <a:br>
              <a:rPr lang="en-US" sz="3600" b="1" dirty="0" smtClean="0"/>
            </a:br>
            <a:r>
              <a:rPr lang="en-US" dirty="0" smtClean="0"/>
              <a:t/>
            </a:r>
            <a:br>
              <a:rPr lang="en-US" dirty="0" smtClean="0"/>
            </a:br>
            <a:endParaRPr lang="en-US" dirty="0"/>
          </a:p>
        </p:txBody>
      </p:sp>
      <p:sp>
        <p:nvSpPr>
          <p:cNvPr id="3" name="Content Placeholder 2"/>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normAutofit fontScale="77500" lnSpcReduction="20000"/>
          </a:bodyPr>
          <a:lstStyle/>
          <a:p>
            <a:r>
              <a:rPr lang="en-US" dirty="0" smtClean="0"/>
              <a:t>The </a:t>
            </a:r>
            <a:r>
              <a:rPr lang="en-US" dirty="0"/>
              <a:t>Lahore session of Indian National Congress of 1929 was held under the </a:t>
            </a:r>
            <a:r>
              <a:rPr lang="en-US" dirty="0" err="1"/>
              <a:t>presidentship</a:t>
            </a:r>
            <a:r>
              <a:rPr lang="en-US" dirty="0"/>
              <a:t> of Jawaharlal Nehru. The two important decisions taken were the following</a:t>
            </a:r>
            <a:r>
              <a:rPr lang="en-US" dirty="0" smtClean="0"/>
              <a:t>:</a:t>
            </a:r>
          </a:p>
          <a:p>
            <a:r>
              <a:rPr lang="en-US" dirty="0" err="1" smtClean="0"/>
              <a:t>a.The</a:t>
            </a:r>
            <a:r>
              <a:rPr lang="en-US" dirty="0" smtClean="0"/>
              <a:t> </a:t>
            </a:r>
            <a:r>
              <a:rPr lang="en-US" dirty="0"/>
              <a:t>attainment of complete independence: It was declared in this session that </a:t>
            </a:r>
            <a:r>
              <a:rPr lang="en-US" dirty="0" err="1"/>
              <a:t>thechief</a:t>
            </a:r>
            <a:r>
              <a:rPr lang="en-US" dirty="0"/>
              <a:t> goal of the Indian National congress was the attainment of complete independence</a:t>
            </a:r>
            <a:r>
              <a:rPr lang="en-US" dirty="0" smtClean="0"/>
              <a:t>.</a:t>
            </a:r>
          </a:p>
          <a:p>
            <a:r>
              <a:rPr lang="en-US" dirty="0"/>
              <a:t> </a:t>
            </a:r>
            <a:r>
              <a:rPr lang="en-US" dirty="0" err="1"/>
              <a:t>b.It</a:t>
            </a:r>
            <a:r>
              <a:rPr lang="en-US" dirty="0"/>
              <a:t> was decided to launch the Civil Disobedience Movement under the leadership of </a:t>
            </a:r>
            <a:r>
              <a:rPr lang="en-US" dirty="0" err="1"/>
              <a:t>Gandhiji</a:t>
            </a:r>
            <a:r>
              <a:rPr lang="en-US" dirty="0"/>
              <a:t> to get the complete independence..</a:t>
            </a:r>
            <a:r>
              <a:rPr lang="en-US" dirty="0" err="1"/>
              <a:t>c.It</a:t>
            </a:r>
            <a:r>
              <a:rPr lang="en-US" dirty="0"/>
              <a:t> was decided in this session to celebrate 26</a:t>
            </a:r>
          </a:p>
          <a:p>
            <a:pPr marL="0" indent="0">
              <a:buNone/>
            </a:pPr>
            <a:r>
              <a:rPr lang="en-US" dirty="0"/>
              <a:t> </a:t>
            </a:r>
            <a:r>
              <a:rPr lang="en-US" dirty="0" smtClean="0"/>
              <a:t>   January </a:t>
            </a:r>
            <a:r>
              <a:rPr lang="en-US" dirty="0"/>
              <a:t>as the Independence Day allover the country. Because of its significance the same day was chosen as the Republic day of India</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n-US" b="1" dirty="0" smtClean="0"/>
              <a:t>SALT MARCH [SALT SATYAGRAHA]</a:t>
            </a:r>
            <a:endParaRPr lang="en-US" dirty="0"/>
          </a:p>
        </p:txBody>
      </p:sp>
      <p:sp>
        <p:nvSpPr>
          <p:cNvPr id="3" name="Content Placeholder 2"/>
          <p:cNvSpPr>
            <a:spLocks noGrp="1"/>
          </p:cNvSpPr>
          <p:nvPr>
            <p:ph idx="1"/>
          </p:nvPr>
        </p:nvSpPr>
        <p:spPr/>
        <p:style>
          <a:lnRef idx="1">
            <a:schemeClr val="accent5"/>
          </a:lnRef>
          <a:fillRef idx="3">
            <a:schemeClr val="accent5"/>
          </a:fillRef>
          <a:effectRef idx="2">
            <a:schemeClr val="accent5"/>
          </a:effectRef>
          <a:fontRef idx="minor">
            <a:schemeClr val="lt1"/>
          </a:fontRef>
        </p:style>
        <p:txBody>
          <a:bodyPr>
            <a:normAutofit fontScale="85000" lnSpcReduction="20000"/>
          </a:bodyPr>
          <a:lstStyle/>
          <a:p>
            <a:r>
              <a:rPr lang="en-US" dirty="0" err="1" smtClean="0"/>
              <a:t>Gandhiji</a:t>
            </a:r>
            <a:r>
              <a:rPr lang="en-US" dirty="0" smtClean="0"/>
              <a:t> decided to inaugurate the Civil Disobedience Movement by breaking the salt law. </a:t>
            </a:r>
          </a:p>
          <a:p>
            <a:r>
              <a:rPr lang="en-US" dirty="0" err="1" smtClean="0"/>
              <a:t>Gandhiji</a:t>
            </a:r>
            <a:r>
              <a:rPr lang="en-US" dirty="0" smtClean="0"/>
              <a:t> and 78 of his followers started a march on foot from Sabarmati Ashram to </a:t>
            </a:r>
            <a:r>
              <a:rPr lang="en-US" dirty="0" err="1" smtClean="0"/>
              <a:t>Dandi</a:t>
            </a:r>
            <a:r>
              <a:rPr lang="en-US" dirty="0" smtClean="0"/>
              <a:t> [</a:t>
            </a:r>
            <a:r>
              <a:rPr lang="en-US" dirty="0" err="1" smtClean="0"/>
              <a:t>Dandi</a:t>
            </a:r>
            <a:r>
              <a:rPr lang="en-US" dirty="0" smtClean="0"/>
              <a:t> March]. </a:t>
            </a:r>
          </a:p>
          <a:p>
            <a:r>
              <a:rPr lang="en-US" dirty="0" smtClean="0"/>
              <a:t>On 6 April 1929, they reached </a:t>
            </a:r>
            <a:r>
              <a:rPr lang="en-US" dirty="0" err="1" smtClean="0"/>
              <a:t>Dandi</a:t>
            </a:r>
            <a:r>
              <a:rPr lang="en-US" dirty="0" smtClean="0"/>
              <a:t>. </a:t>
            </a:r>
            <a:r>
              <a:rPr lang="en-US" dirty="0" err="1" smtClean="0"/>
              <a:t>Gandhiji</a:t>
            </a:r>
            <a:r>
              <a:rPr lang="en-US" dirty="0" smtClean="0"/>
              <a:t> prepared salt by using sea water, broke the salt law and inaugurated the Movement. </a:t>
            </a:r>
          </a:p>
          <a:p>
            <a:r>
              <a:rPr lang="en-US" dirty="0" smtClean="0"/>
              <a:t>The government imposed heavy tax on salt. Moreover, the production of salt was the monopoly of the government. So the price of salt was very high. Therefore, </a:t>
            </a:r>
            <a:r>
              <a:rPr lang="en-US" dirty="0" err="1" smtClean="0"/>
              <a:t>Gandhiji</a:t>
            </a:r>
            <a:r>
              <a:rPr lang="en-US" dirty="0" smtClean="0"/>
              <a:t> opposed the salt law.</a:t>
            </a:r>
          </a:p>
          <a:p>
            <a:endParaRPr lang="en-US" dirty="0" smtClean="0"/>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sz="4000" b="1" dirty="0" smtClean="0"/>
              <a:t/>
            </a:r>
            <a:br>
              <a:rPr lang="en-US" sz="4000" b="1" dirty="0" smtClean="0"/>
            </a:br>
            <a:r>
              <a:rPr lang="en-US" sz="4000" b="1" dirty="0" smtClean="0"/>
              <a:t>THE MAIN FEATURES OF THE CIVIL DISOBEDIENCE MOVEMENT.</a:t>
            </a:r>
            <a:r>
              <a:rPr lang="en-US" dirty="0" smtClean="0"/>
              <a:t/>
            </a:r>
            <a:br>
              <a:rPr lang="en-US" dirty="0" smtClean="0"/>
            </a:br>
            <a:endParaRPr lang="en-US" dirty="0"/>
          </a:p>
        </p:txBody>
      </p:sp>
      <p:sp>
        <p:nvSpPr>
          <p:cNvPr id="3" name="Content Placeholder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normAutofit fontScale="77500" lnSpcReduction="20000"/>
          </a:bodyPr>
          <a:lstStyle/>
          <a:p>
            <a:r>
              <a:rPr lang="en-US" dirty="0" err="1" smtClean="0"/>
              <a:t>Gandhiji</a:t>
            </a:r>
            <a:r>
              <a:rPr lang="en-US" dirty="0" smtClean="0"/>
              <a:t> led a march on foot from Sabarmati to </a:t>
            </a:r>
            <a:r>
              <a:rPr lang="en-US" dirty="0" err="1" smtClean="0"/>
              <a:t>Dandi</a:t>
            </a:r>
            <a:r>
              <a:rPr lang="en-US" dirty="0" smtClean="0"/>
              <a:t>. He broke the Salt Law at </a:t>
            </a:r>
            <a:r>
              <a:rPr lang="en-US" dirty="0" err="1" smtClean="0"/>
              <a:t>Dandi</a:t>
            </a:r>
            <a:r>
              <a:rPr lang="en-US" dirty="0" smtClean="0"/>
              <a:t> and inaugurated the Movement. </a:t>
            </a:r>
          </a:p>
          <a:p>
            <a:r>
              <a:rPr lang="en-US" dirty="0" smtClean="0"/>
              <a:t>People broke salt law in many places. Foreign goods were boycotted. Liquor shops were picketed. Government servants resigned their jobs. Forest laws were broken. People refused to pay taxes. Leaders were arrested. Workers attacked government offices.</a:t>
            </a:r>
          </a:p>
          <a:p>
            <a:r>
              <a:rPr lang="en-US" dirty="0" err="1" smtClean="0"/>
              <a:t>Gandhiji</a:t>
            </a:r>
            <a:r>
              <a:rPr lang="en-US" dirty="0" smtClean="0"/>
              <a:t> called off the movement on 5 March 1931 under the Gandhi-Irwin Pact. He agreed to attend the Second Round Table Conference.</a:t>
            </a:r>
          </a:p>
          <a:p>
            <a:r>
              <a:rPr lang="en-US" dirty="0" smtClean="0"/>
              <a:t>It was restarted when </a:t>
            </a:r>
            <a:r>
              <a:rPr lang="en-US" dirty="0" err="1" smtClean="0"/>
              <a:t>Gandhiji</a:t>
            </a:r>
            <a:r>
              <a:rPr lang="en-US" dirty="0" smtClean="0"/>
              <a:t> returned from London. It was finally called off in 1934.</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2800" dirty="0" smtClean="0"/>
              <a:t>DIFFERENCES BETWEEN NON-COOPERATION MOVEMENT AND CIVIL DISOBEDIENCE MOVEMENT</a:t>
            </a:r>
            <a:endParaRPr lang="en-US" sz="2800" dirty="0"/>
          </a:p>
        </p:txBody>
      </p:sp>
      <p:sp>
        <p:nvSpPr>
          <p:cNvPr id="3" name="Content Placeholder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normAutofit fontScale="92500"/>
          </a:bodyPr>
          <a:lstStyle/>
          <a:p>
            <a:r>
              <a:rPr lang="en-US" dirty="0" smtClean="0"/>
              <a:t> People refused to co operate with the government during the Non Co operation Movement. People broke the laws during the Civil Disobedience Movement.</a:t>
            </a:r>
          </a:p>
          <a:p>
            <a:r>
              <a:rPr lang="en-US" dirty="0" smtClean="0"/>
              <a:t>Muslims participated in large numbers in the Non Co operation Movement. Muslim participation was less in the Civil Disobedience Movement.</a:t>
            </a:r>
          </a:p>
          <a:p>
            <a:r>
              <a:rPr lang="en-US" dirty="0" smtClean="0"/>
              <a:t>No tax campaign was not there in Non Co operation Movement. People refused to pay taxes in Civil Disobedience Movement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080" y="914400"/>
            <a:ext cx="6858120" cy="144780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smtClean="0"/>
              <a:t>SOCIAL GROUPS WHICH PARTICIPATED IN CIVIL DISOBEDIENCE MOVEMENT</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r>
              <a:rPr lang="en-US" dirty="0" smtClean="0"/>
              <a:t>Rich Peasants - Depression and fall in prices affected them badly. They demanded reduction in land revenue. </a:t>
            </a:r>
            <a:r>
              <a:rPr lang="en-US" dirty="0" err="1" smtClean="0"/>
              <a:t>Swaraj</a:t>
            </a:r>
            <a:r>
              <a:rPr lang="en-US" dirty="0" smtClean="0"/>
              <a:t> meant reduction of taxes for them.</a:t>
            </a:r>
          </a:p>
          <a:p>
            <a:r>
              <a:rPr lang="en-US" dirty="0" smtClean="0"/>
              <a:t>Poor Peasants - Depression affected them badly. They demanded reduction in rent. </a:t>
            </a:r>
            <a:r>
              <a:rPr lang="en-US" dirty="0" err="1" smtClean="0"/>
              <a:t>Swaraj</a:t>
            </a:r>
            <a:r>
              <a:rPr lang="en-US" dirty="0" smtClean="0"/>
              <a:t> meant reduction of rent for them.</a:t>
            </a:r>
          </a:p>
          <a:p>
            <a:r>
              <a:rPr lang="en-US" dirty="0" smtClean="0"/>
              <a:t>Business classes – They demanded protection against the import of foreign goods. They wanted a Rupee-Sterling exchange rate that would discourage import. They formed the Indian Industrial and Commercial Congress in 1920. They also formed the Federation of the Indian Chamber of Commerce and Industries. They gave financial help to the movement and refused to sell the foreign goods.</a:t>
            </a:r>
          </a:p>
          <a:p>
            <a:endParaRPr lang="en-US" dirty="0" smtClean="0"/>
          </a:p>
          <a:p>
            <a:r>
              <a:rPr lang="en-US" dirty="0" smtClean="0"/>
              <a:t>Industrial Workers – They were poorly paid. Conditions of work were miserable. </a:t>
            </a:r>
            <a:r>
              <a:rPr lang="en-US" dirty="0" err="1" smtClean="0"/>
              <a:t>Swaraj</a:t>
            </a:r>
            <a:r>
              <a:rPr lang="en-US" dirty="0" smtClean="0"/>
              <a:t> meant better wages and working conditions for them. Railway workers and dockyard workers conducted strike. Workers in mines wore Gandhi Caps and took part in rallies.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did the different social groups join the civil disobedience movement?</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In the countryside the rich peasant communities like the </a:t>
            </a:r>
            <a:r>
              <a:rPr lang="en-US" dirty="0" err="1" smtClean="0"/>
              <a:t>Jats</a:t>
            </a:r>
            <a:r>
              <a:rPr lang="en-US" dirty="0" smtClean="0"/>
              <a:t> of UP  and the </a:t>
            </a:r>
            <a:r>
              <a:rPr lang="en-US" dirty="0" err="1" smtClean="0"/>
              <a:t>Patidars</a:t>
            </a:r>
            <a:r>
              <a:rPr lang="en-US" dirty="0" smtClean="0"/>
              <a:t> of Gujarat were active in the movement .</a:t>
            </a:r>
          </a:p>
          <a:p>
            <a:r>
              <a:rPr lang="en-US" dirty="0" smtClean="0"/>
              <a:t> </a:t>
            </a:r>
            <a:r>
              <a:rPr lang="en-US" dirty="0"/>
              <a:t>Indian merchants and industrialists wanted protection against imports of foreign goods and a rupee sterling foreign exchange ratio that would discourage imports. They wanted to end colonial control over Indian economy. They joined Civil Disobedience Movement and gave financial assistance and refused to buy or sell imported </a:t>
            </a:r>
            <a:r>
              <a:rPr lang="en-US" dirty="0" smtClean="0"/>
              <a:t>goods.</a:t>
            </a:r>
          </a:p>
          <a:p>
            <a:endParaRPr lang="en-US" dirty="0"/>
          </a:p>
        </p:txBody>
      </p:sp>
    </p:spTree>
    <p:extLst>
      <p:ext uri="{BB962C8B-B14F-4D97-AF65-F5344CB8AC3E}">
        <p14:creationId xmlns:p14="http://schemas.microsoft.com/office/powerpoint/2010/main" val="676164225"/>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685800"/>
            <a:ext cx="7924800" cy="5629154"/>
          </a:xfrm>
        </p:spPr>
        <p:txBody>
          <a:bodyPr>
            <a:noAutofit/>
          </a:bodyPr>
          <a:lstStyle/>
          <a:p>
            <a:endParaRPr lang="en-US" dirty="0"/>
          </a:p>
          <a:p>
            <a:endParaRPr lang="en-US" sz="2000" dirty="0"/>
          </a:p>
          <a:p>
            <a:pPr marL="0" indent="0">
              <a:buNone/>
            </a:pPr>
            <a:endParaRPr lang="en-US" sz="2000" dirty="0"/>
          </a:p>
        </p:txBody>
      </p:sp>
      <p:sp>
        <p:nvSpPr>
          <p:cNvPr id="4" name="Rectangle 3"/>
          <p:cNvSpPr/>
          <p:nvPr/>
        </p:nvSpPr>
        <p:spPr>
          <a:xfrm>
            <a:off x="1295400" y="2448741"/>
            <a:ext cx="6553200" cy="3170099"/>
          </a:xfrm>
          <a:prstGeom prst="rect">
            <a:avLst/>
          </a:prstGeom>
        </p:spPr>
        <p:txBody>
          <a:bodyPr wrap="square">
            <a:spAutoFit/>
          </a:bodyPr>
          <a:lstStyle/>
          <a:p>
            <a:pPr marL="285750" indent="-285750">
              <a:buFont typeface="Arial" panose="020B0604020202020204" pitchFamily="34" charset="0"/>
              <a:buChar char="•"/>
            </a:pPr>
            <a:r>
              <a:rPr lang="en-US" sz="2000" dirty="0"/>
              <a:t>Another important feature of the Civil Disobedience Movement was the large-scale participation of women. During </a:t>
            </a:r>
            <a:r>
              <a:rPr lang="en-US" sz="2000" dirty="0" err="1"/>
              <a:t>Gandhiji’s</a:t>
            </a:r>
            <a:r>
              <a:rPr lang="en-US" sz="2000" dirty="0"/>
              <a:t> salt march, thousands of women came out of their homes to listen to him. They participated in protest marches, manufactured salt, and</a:t>
            </a:r>
          </a:p>
          <a:p>
            <a:pPr marL="285750" indent="-285750">
              <a:buFont typeface="Arial" panose="020B0604020202020204" pitchFamily="34" charset="0"/>
              <a:buChar char="•"/>
            </a:pPr>
            <a:r>
              <a:rPr lang="en-US" sz="2000" dirty="0"/>
              <a:t>Picketed foreign cloth and liquor shops. Many went to jail.</a:t>
            </a:r>
          </a:p>
          <a:p>
            <a:r>
              <a:rPr lang="en-US" sz="2000" dirty="0"/>
              <a:t> There were strikes by railway workers in 1930 and dockworkers in1932. In 1930 thousands of workers in </a:t>
            </a:r>
            <a:r>
              <a:rPr lang="en-US" sz="2000" dirty="0" err="1"/>
              <a:t>Chotanagpur</a:t>
            </a:r>
            <a:r>
              <a:rPr lang="en-US" sz="2000" dirty="0"/>
              <a:t> </a:t>
            </a:r>
            <a:r>
              <a:rPr lang="en-US" sz="2000" b="1" dirty="0"/>
              <a:t>tin </a:t>
            </a:r>
            <a:r>
              <a:rPr lang="en-US" sz="2000" dirty="0"/>
              <a:t>mines wore Gandhi caps and participated in protest rallies and boycott campaigns</a:t>
            </a:r>
            <a:r>
              <a:rPr lang="en-US" dirty="0"/>
              <a:t>.</a:t>
            </a:r>
          </a:p>
        </p:txBody>
      </p:sp>
    </p:spTree>
    <p:extLst>
      <p:ext uri="{BB962C8B-B14F-4D97-AF65-F5344CB8AC3E}">
        <p14:creationId xmlns:p14="http://schemas.microsoft.com/office/powerpoint/2010/main" val="245793079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90033" y="1447800"/>
            <a:ext cx="7772400" cy="4800600"/>
          </a:xfrm>
        </p:spPr>
        <p:txBody>
          <a:bodyPr>
            <a:normAutofit fontScale="32500" lnSpcReduction="20000"/>
          </a:bodyPr>
          <a:lstStyle/>
          <a:p>
            <a:pPr marL="0" indent="0">
              <a:buNone/>
            </a:pPr>
            <a:endParaRPr lang="en-US" sz="3800" b="1" dirty="0"/>
          </a:p>
          <a:p>
            <a:endParaRPr lang="en-US" sz="3800" b="1" dirty="0" smtClean="0"/>
          </a:p>
          <a:p>
            <a:endParaRPr lang="en-US" sz="3800" b="1" dirty="0"/>
          </a:p>
          <a:p>
            <a:r>
              <a:rPr lang="en-US" sz="6400" b="1" dirty="0" smtClean="0"/>
              <a:t> Why </a:t>
            </a:r>
            <a:r>
              <a:rPr lang="en-US" sz="6400" b="1" dirty="0"/>
              <a:t>did the rich peasant communities join the Civil </a:t>
            </a:r>
            <a:r>
              <a:rPr lang="en-US" sz="6400" b="1" dirty="0" err="1"/>
              <a:t>disobedienc</a:t>
            </a:r>
            <a:r>
              <a:rPr lang="en-US" sz="6400" b="1" dirty="0"/>
              <a:t> </a:t>
            </a:r>
            <a:r>
              <a:rPr lang="en-US" sz="6400" b="1" dirty="0" err="1"/>
              <a:t>emovement</a:t>
            </a:r>
            <a:r>
              <a:rPr lang="en-US" sz="6400" b="1" dirty="0"/>
              <a:t>? Why did not they join when it </a:t>
            </a:r>
            <a:r>
              <a:rPr lang="en-US" sz="6400" b="1" dirty="0" smtClean="0"/>
              <a:t>   was </a:t>
            </a:r>
            <a:r>
              <a:rPr lang="en-US" sz="6400" b="1" dirty="0"/>
              <a:t>re-launched in 1932 ?</a:t>
            </a:r>
          </a:p>
          <a:p>
            <a:pPr marL="0" indent="0">
              <a:buNone/>
            </a:pPr>
            <a:endParaRPr lang="en-US" sz="6400" dirty="0" smtClean="0"/>
          </a:p>
          <a:p>
            <a:endParaRPr lang="en-US" sz="6400" dirty="0"/>
          </a:p>
          <a:p>
            <a:r>
              <a:rPr lang="en-US" sz="6400" dirty="0" smtClean="0"/>
              <a:t>In </a:t>
            </a:r>
            <a:r>
              <a:rPr lang="en-US" sz="6400" dirty="0"/>
              <a:t>the countryside, rich peasant communities – like the </a:t>
            </a:r>
            <a:r>
              <a:rPr lang="en-US" sz="6400" dirty="0" err="1"/>
              <a:t>Patidars</a:t>
            </a:r>
            <a:r>
              <a:rPr lang="en-US" sz="6400" dirty="0"/>
              <a:t> of Gujarat and the </a:t>
            </a:r>
            <a:r>
              <a:rPr lang="en-US" sz="6400" dirty="0" err="1"/>
              <a:t>Jats</a:t>
            </a:r>
            <a:r>
              <a:rPr lang="en-US" sz="6400" dirty="0"/>
              <a:t> of Uttar Pradesh joined the movement</a:t>
            </a:r>
            <a:r>
              <a:rPr lang="en-US" sz="6400" dirty="0" smtClean="0"/>
              <a:t>.</a:t>
            </a:r>
          </a:p>
          <a:p>
            <a:endParaRPr lang="en-US" sz="6400" dirty="0" smtClean="0"/>
          </a:p>
          <a:p>
            <a:r>
              <a:rPr lang="en-US" sz="6400" dirty="0" smtClean="0"/>
              <a:t>Being </a:t>
            </a:r>
            <a:r>
              <a:rPr lang="en-US" sz="6400" dirty="0"/>
              <a:t>producers of commercial crops, they were very hard hit by </a:t>
            </a:r>
            <a:r>
              <a:rPr lang="en-US" sz="6400" dirty="0" smtClean="0"/>
              <a:t>the trade </a:t>
            </a:r>
            <a:r>
              <a:rPr lang="en-US" sz="6400" dirty="0"/>
              <a:t>depression and falling prices. As their cash income </a:t>
            </a:r>
            <a:r>
              <a:rPr lang="en-US" sz="6400" dirty="0" err="1"/>
              <a:t>disappeared,they</a:t>
            </a:r>
            <a:r>
              <a:rPr lang="en-US" sz="6400" dirty="0"/>
              <a:t> found it impossible to pay the government’s revenue demand.</a:t>
            </a:r>
          </a:p>
          <a:p>
            <a:endParaRPr lang="en-US" sz="3800" dirty="0"/>
          </a:p>
        </p:txBody>
      </p:sp>
    </p:spTree>
    <p:extLst>
      <p:ext uri="{BB962C8B-B14F-4D97-AF65-F5344CB8AC3E}">
        <p14:creationId xmlns:p14="http://schemas.microsoft.com/office/powerpoint/2010/main" val="327644181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76865" y="2057401"/>
            <a:ext cx="6798736" cy="3877732"/>
          </a:xfrm>
        </p:spPr>
        <p:txBody>
          <a:bodyPr>
            <a:normAutofit fontScale="85000" lnSpcReduction="20000"/>
          </a:bodyPr>
          <a:lstStyle/>
          <a:p>
            <a:r>
              <a:rPr lang="en-US" dirty="0"/>
              <a:t> The refusal of the government to reduce the revenue demand led to widespread resentment. These rich peasants were active in organizing their communities, and at times forcing reluctant members, to participate in the boycott </a:t>
            </a:r>
            <a:r>
              <a:rPr lang="en-US" dirty="0" err="1"/>
              <a:t>programmes</a:t>
            </a:r>
            <a:endParaRPr lang="en-US" dirty="0"/>
          </a:p>
          <a:p>
            <a:endParaRPr lang="en-US" dirty="0"/>
          </a:p>
          <a:p>
            <a:r>
              <a:rPr lang="en-US" dirty="0"/>
              <a:t>For them the fight for </a:t>
            </a:r>
            <a:r>
              <a:rPr lang="en-US" dirty="0" err="1"/>
              <a:t>swaraj</a:t>
            </a:r>
            <a:r>
              <a:rPr lang="en-US" dirty="0"/>
              <a:t> was a struggle against high revenues.</a:t>
            </a:r>
          </a:p>
          <a:p>
            <a:pPr marL="0" indent="0">
              <a:buNone/>
            </a:pPr>
            <a:endParaRPr lang="en-US" dirty="0"/>
          </a:p>
          <a:p>
            <a:r>
              <a:rPr lang="en-US" dirty="0"/>
              <a:t>But they were deeply disappointed when the movement was called off in 1931 without the revenue rates being revised. Therefore, when the movement was restarted in 1932, many of them refused to participate.</a:t>
            </a:r>
          </a:p>
          <a:p>
            <a:endParaRPr lang="en-US" dirty="0"/>
          </a:p>
          <a:p>
            <a:endParaRPr lang="en-US" dirty="0"/>
          </a:p>
        </p:txBody>
      </p:sp>
    </p:spTree>
    <p:extLst>
      <p:ext uri="{BB962C8B-B14F-4D97-AF65-F5344CB8AC3E}">
        <p14:creationId xmlns:p14="http://schemas.microsoft.com/office/powerpoint/2010/main" val="27172231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sz="3200" b="1" dirty="0" smtClean="0"/>
              <a:t> HOW DID THE FIRST WORLD WAR HELP IN THE GROWTH OF NATIONALISM IN INDIA?</a:t>
            </a:r>
            <a:endParaRPr lang="en-US" sz="3200" b="1" dirty="0"/>
          </a:p>
        </p:txBody>
      </p:sp>
      <p:sp>
        <p:nvSpPr>
          <p:cNvPr id="3" name="Content Placeholder 2"/>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2500"/>
          </a:bodyPr>
          <a:lstStyle/>
          <a:p>
            <a:r>
              <a:rPr lang="en-US" sz="2400" dirty="0" smtClean="0"/>
              <a:t>The British imposed war expenditure on India. Income tax was introduced. Customs duties were raised.</a:t>
            </a:r>
          </a:p>
          <a:p>
            <a:r>
              <a:rPr lang="en-US" sz="2400" dirty="0" smtClean="0"/>
              <a:t>Prices of essential goods doubled during the war period.</a:t>
            </a:r>
          </a:p>
          <a:p>
            <a:r>
              <a:rPr lang="en-US" sz="2400" dirty="0" smtClean="0"/>
              <a:t>Forced recruitment was made in to the British Indian army.</a:t>
            </a:r>
          </a:p>
          <a:p>
            <a:r>
              <a:rPr lang="en-US" sz="2400" dirty="0" smtClean="0"/>
              <a:t>Crop failures resulted in shortage of food materials. Influenza epidemic spread in many parts of India. Millions of people lost their lives.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2057400"/>
            <a:ext cx="8001000" cy="4190999"/>
          </a:xfrm>
        </p:spPr>
        <p:txBody>
          <a:bodyPr>
            <a:noAutofit/>
          </a:bodyPr>
          <a:lstStyle/>
          <a:p>
            <a:r>
              <a:rPr lang="en-US" sz="2000" b="1" dirty="0"/>
              <a:t>Why did not the poor peasants join the civil </a:t>
            </a:r>
            <a:r>
              <a:rPr lang="en-US" sz="2000" b="1" dirty="0" smtClean="0"/>
              <a:t>disobedience movement</a:t>
            </a:r>
            <a:r>
              <a:rPr lang="en-US" sz="2000" b="1" dirty="0"/>
              <a:t>? Why was </a:t>
            </a:r>
            <a:r>
              <a:rPr lang="en-US" sz="2000" b="1" dirty="0" smtClean="0"/>
              <a:t>the relationship </a:t>
            </a:r>
            <a:r>
              <a:rPr lang="en-US" sz="2000" b="1" dirty="0"/>
              <a:t>between the poor peasants and the </a:t>
            </a:r>
            <a:r>
              <a:rPr lang="en-US" sz="2000" b="1" dirty="0" smtClean="0"/>
              <a:t>Congress remained </a:t>
            </a:r>
            <a:r>
              <a:rPr lang="en-US" sz="2000" b="1" dirty="0"/>
              <a:t>uncertain </a:t>
            </a:r>
            <a:r>
              <a:rPr lang="en-US" sz="2000" b="1" dirty="0" smtClean="0"/>
              <a:t>during civil </a:t>
            </a:r>
            <a:r>
              <a:rPr lang="en-US" sz="2000" b="1" dirty="0"/>
              <a:t>disobedience movement?</a:t>
            </a:r>
          </a:p>
          <a:p>
            <a:r>
              <a:rPr lang="en-US" sz="2000" dirty="0" err="1"/>
              <a:t>i</a:t>
            </a:r>
            <a:r>
              <a:rPr lang="en-US" sz="2000" dirty="0"/>
              <a:t>.</a:t>
            </a:r>
          </a:p>
          <a:p>
            <a:r>
              <a:rPr lang="en-US" sz="2000" dirty="0"/>
              <a:t> The poorer peasants were not just interested in the lowering of </a:t>
            </a:r>
            <a:r>
              <a:rPr lang="en-US" sz="2000" dirty="0" smtClean="0"/>
              <a:t>the revenue </a:t>
            </a:r>
            <a:r>
              <a:rPr lang="en-US" sz="2000" dirty="0"/>
              <a:t>demand. Many of them were small tenants cultivating </a:t>
            </a:r>
            <a:r>
              <a:rPr lang="en-US" sz="2000" dirty="0" smtClean="0"/>
              <a:t>land they </a:t>
            </a:r>
            <a:r>
              <a:rPr lang="en-US" sz="2000" dirty="0"/>
              <a:t>had rented from landlords.</a:t>
            </a:r>
          </a:p>
          <a:p>
            <a:r>
              <a:rPr lang="en-US" sz="2000" dirty="0"/>
              <a:t>ii.</a:t>
            </a:r>
          </a:p>
          <a:p>
            <a:r>
              <a:rPr lang="en-US" sz="2000" dirty="0"/>
              <a:t>As the Depression continued and cash incomes decreased, the </a:t>
            </a:r>
            <a:r>
              <a:rPr lang="en-US" sz="2000" dirty="0" smtClean="0"/>
              <a:t>small tenants </a:t>
            </a:r>
            <a:r>
              <a:rPr lang="en-US" sz="2000" dirty="0"/>
              <a:t>found it difficult to pay their rent. They wanted the </a:t>
            </a:r>
            <a:r>
              <a:rPr lang="en-US" sz="2000" dirty="0" smtClean="0"/>
              <a:t>unpaid rent </a:t>
            </a:r>
            <a:r>
              <a:rPr lang="en-US" sz="2000" dirty="0"/>
              <a:t>to the landlord to be remitted.</a:t>
            </a:r>
          </a:p>
          <a:p>
            <a:endParaRPr lang="en-US" sz="1800" dirty="0"/>
          </a:p>
        </p:txBody>
      </p:sp>
    </p:spTree>
    <p:extLst>
      <p:ext uri="{BB962C8B-B14F-4D97-AF65-F5344CB8AC3E}">
        <p14:creationId xmlns:p14="http://schemas.microsoft.com/office/powerpoint/2010/main" val="17263078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iii.</a:t>
            </a:r>
          </a:p>
          <a:p>
            <a:r>
              <a:rPr lang="en-US" dirty="0"/>
              <a:t> They joined a variety of radical movements, often led by Socialists and Communists.</a:t>
            </a:r>
          </a:p>
          <a:p>
            <a:r>
              <a:rPr lang="en-US" dirty="0"/>
              <a:t>iv.</a:t>
            </a:r>
          </a:p>
          <a:p>
            <a:r>
              <a:rPr lang="en-US" dirty="0"/>
              <a:t>Congress did not want to upset the rich peasants and landlords, and was unwilling to support ‘no rent’ campaigns of the poor peasants inmost places. So the relationship between the poor peasants and the Congress remained uncertain.</a:t>
            </a:r>
          </a:p>
          <a:p>
            <a:endParaRPr lang="en-US" dirty="0"/>
          </a:p>
        </p:txBody>
      </p:sp>
    </p:spTree>
    <p:extLst>
      <p:ext uri="{BB962C8B-B14F-4D97-AF65-F5344CB8AC3E}">
        <p14:creationId xmlns:p14="http://schemas.microsoft.com/office/powerpoint/2010/main" val="261722833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533400"/>
            <a:ext cx="7696200" cy="5791199"/>
          </a:xfrm>
        </p:spPr>
        <p:txBody>
          <a:bodyPr>
            <a:normAutofit/>
          </a:bodyPr>
          <a:lstStyle/>
          <a:p>
            <a:r>
              <a:rPr lang="en-US" b="1" dirty="0"/>
              <a:t>Why did the business class support the civil disobedience movement?</a:t>
            </a:r>
          </a:p>
          <a:p>
            <a:r>
              <a:rPr lang="en-US" b="1" dirty="0"/>
              <a:t>Why did </a:t>
            </a:r>
            <a:r>
              <a:rPr lang="en-US" b="1" dirty="0" smtClean="0"/>
              <a:t>the industrial </a:t>
            </a:r>
            <a:r>
              <a:rPr lang="en-US" b="1" dirty="0"/>
              <a:t>working classes not participate in the Civil Disobedience Movement in </a:t>
            </a:r>
            <a:r>
              <a:rPr lang="en-US" b="1" dirty="0" smtClean="0"/>
              <a:t>large numbers</a:t>
            </a:r>
            <a:r>
              <a:rPr lang="en-US" b="1" dirty="0"/>
              <a:t>?</a:t>
            </a:r>
          </a:p>
          <a:p>
            <a:r>
              <a:rPr lang="en-US" dirty="0" err="1"/>
              <a:t>i</a:t>
            </a:r>
            <a:r>
              <a:rPr lang="en-US" dirty="0"/>
              <a:t>.</a:t>
            </a:r>
          </a:p>
          <a:p>
            <a:r>
              <a:rPr lang="en-US" dirty="0"/>
              <a:t>Indian merchants and industrialists wanted protection </a:t>
            </a:r>
            <a:r>
              <a:rPr lang="en-US" dirty="0" smtClean="0"/>
              <a:t>against imports </a:t>
            </a:r>
            <a:r>
              <a:rPr lang="en-US" dirty="0"/>
              <a:t>of foreign goods and a rupee-sterling foreign exchange </a:t>
            </a:r>
            <a:r>
              <a:rPr lang="en-US" dirty="0" smtClean="0"/>
              <a:t>ratio that </a:t>
            </a:r>
            <a:r>
              <a:rPr lang="en-US" dirty="0"/>
              <a:t>would discourage imports</a:t>
            </a:r>
            <a:r>
              <a:rPr lang="en-US" dirty="0" smtClean="0"/>
              <a:t>.</a:t>
            </a:r>
          </a:p>
          <a:p>
            <a:r>
              <a:rPr lang="en-US" dirty="0" smtClean="0"/>
              <a:t>ii.</a:t>
            </a:r>
          </a:p>
          <a:p>
            <a:r>
              <a:rPr lang="en-US" dirty="0" smtClean="0"/>
              <a:t> </a:t>
            </a:r>
            <a:r>
              <a:rPr lang="en-US" dirty="0"/>
              <a:t>They wanted to end colonial control over Indian economy. They joined Civil Disobedience Movement and gave financial </a:t>
            </a:r>
            <a:r>
              <a:rPr lang="en-US" dirty="0" err="1"/>
              <a:t>assistanceand</a:t>
            </a:r>
            <a:r>
              <a:rPr lang="en-US" dirty="0"/>
              <a:t> refused to buy or sell imported goods</a:t>
            </a:r>
            <a:r>
              <a:rPr lang="en-US" dirty="0" smtClean="0"/>
              <a:t>.</a:t>
            </a:r>
          </a:p>
          <a:p>
            <a:endParaRPr lang="en-US" dirty="0"/>
          </a:p>
        </p:txBody>
      </p:sp>
    </p:spTree>
    <p:extLst>
      <p:ext uri="{BB962C8B-B14F-4D97-AF65-F5344CB8AC3E}">
        <p14:creationId xmlns:p14="http://schemas.microsoft.com/office/powerpoint/2010/main" val="849408725"/>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76865" y="2219205"/>
            <a:ext cx="6798736" cy="3715928"/>
          </a:xfrm>
        </p:spPr>
        <p:txBody>
          <a:bodyPr>
            <a:normAutofit/>
          </a:bodyPr>
          <a:lstStyle/>
          <a:p>
            <a:r>
              <a:rPr lang="en-US" dirty="0" err="1" smtClean="0"/>
              <a:t>iii.Most</a:t>
            </a:r>
            <a:r>
              <a:rPr lang="en-US" dirty="0" smtClean="0"/>
              <a:t> </a:t>
            </a:r>
            <a:r>
              <a:rPr lang="en-US" dirty="0"/>
              <a:t>businessmen came to see </a:t>
            </a:r>
            <a:r>
              <a:rPr lang="en-US" dirty="0" err="1"/>
              <a:t>swaraj</a:t>
            </a:r>
            <a:r>
              <a:rPr lang="en-US" dirty="0"/>
              <a:t> as a time when </a:t>
            </a:r>
            <a:r>
              <a:rPr lang="en-US" dirty="0" smtClean="0"/>
              <a:t>colonial restrictions </a:t>
            </a:r>
            <a:r>
              <a:rPr lang="en-US" dirty="0"/>
              <a:t>on </a:t>
            </a:r>
            <a:r>
              <a:rPr lang="en-US" dirty="0" smtClean="0"/>
              <a:t>business would </a:t>
            </a:r>
            <a:r>
              <a:rPr lang="en-US" dirty="0"/>
              <a:t>no longer exist and trade and industry would flourish without constraints.</a:t>
            </a:r>
          </a:p>
          <a:p>
            <a:r>
              <a:rPr lang="en-US" dirty="0" err="1" smtClean="0"/>
              <a:t>iv.As</a:t>
            </a:r>
            <a:r>
              <a:rPr lang="en-US" dirty="0" smtClean="0"/>
              <a:t> </a:t>
            </a:r>
            <a:r>
              <a:rPr lang="en-US" dirty="0"/>
              <a:t>the industrialists came closer to the Congress, workers </a:t>
            </a:r>
            <a:r>
              <a:rPr lang="en-US" dirty="0" smtClean="0"/>
              <a:t>stayed aloof</a:t>
            </a:r>
            <a:r>
              <a:rPr lang="en-US" dirty="0"/>
              <a:t>. The </a:t>
            </a:r>
            <a:r>
              <a:rPr lang="en-US" dirty="0" smtClean="0"/>
              <a:t>Congress was </a:t>
            </a:r>
            <a:r>
              <a:rPr lang="en-US" dirty="0"/>
              <a:t>reluctant to include workers’ demands as part </a:t>
            </a:r>
            <a:r>
              <a:rPr lang="en-US" dirty="0" smtClean="0"/>
              <a:t>of </a:t>
            </a:r>
            <a:r>
              <a:rPr lang="en-US" dirty="0"/>
              <a:t>its </a:t>
            </a:r>
            <a:r>
              <a:rPr lang="en-US" dirty="0" err="1"/>
              <a:t>programme</a:t>
            </a:r>
            <a:r>
              <a:rPr lang="en-US" dirty="0"/>
              <a:t> of struggle. It </a:t>
            </a:r>
            <a:r>
              <a:rPr lang="en-US" dirty="0" smtClean="0"/>
              <a:t>felt that </a:t>
            </a:r>
            <a:r>
              <a:rPr lang="en-US" dirty="0"/>
              <a:t>this would alienate industrialists and divide the </a:t>
            </a:r>
            <a:r>
              <a:rPr lang="en-US" dirty="0" smtClean="0"/>
              <a:t>anti-imperial forces</a:t>
            </a:r>
            <a:r>
              <a:rPr lang="en-US" dirty="0"/>
              <a:t>.</a:t>
            </a:r>
          </a:p>
          <a:p>
            <a:endParaRPr lang="en-US" dirty="0"/>
          </a:p>
        </p:txBody>
      </p:sp>
    </p:spTree>
    <p:extLst>
      <p:ext uri="{BB962C8B-B14F-4D97-AF65-F5344CB8AC3E}">
        <p14:creationId xmlns:p14="http://schemas.microsoft.com/office/powerpoint/2010/main" val="325672657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066800"/>
            <a:ext cx="7467599" cy="5257801"/>
          </a:xfrm>
        </p:spPr>
        <p:txBody>
          <a:bodyPr>
            <a:normAutofit/>
          </a:bodyPr>
          <a:lstStyle/>
          <a:p>
            <a:r>
              <a:rPr lang="en-US" b="1" dirty="0"/>
              <a:t>How did the Indian merchants and industrialists protect </a:t>
            </a:r>
            <a:r>
              <a:rPr lang="en-US" b="1" dirty="0" smtClean="0"/>
              <a:t>their interests</a:t>
            </a:r>
            <a:r>
              <a:rPr lang="en-US" b="1" dirty="0"/>
              <a:t>?</a:t>
            </a:r>
          </a:p>
          <a:p>
            <a:r>
              <a:rPr lang="en-US" dirty="0" err="1"/>
              <a:t>i</a:t>
            </a:r>
            <a:r>
              <a:rPr lang="en-US" dirty="0" smtClean="0"/>
              <a:t>.</a:t>
            </a:r>
            <a:r>
              <a:rPr lang="en-US" dirty="0"/>
              <a:t> To organize business interests, they formed the Indian Industrial </a:t>
            </a:r>
            <a:r>
              <a:rPr lang="en-US" dirty="0" smtClean="0"/>
              <a:t>and Commercial </a:t>
            </a:r>
            <a:r>
              <a:rPr lang="en-US" dirty="0"/>
              <a:t>Congress in 1920 and the Federation of the </a:t>
            </a:r>
            <a:r>
              <a:rPr lang="en-US" dirty="0" smtClean="0"/>
              <a:t>Indian Chamber </a:t>
            </a:r>
            <a:r>
              <a:rPr lang="en-US" dirty="0"/>
              <a:t>of Commerce and Industries (FICCI) in 1927.</a:t>
            </a:r>
          </a:p>
          <a:p>
            <a:r>
              <a:rPr lang="en-US" dirty="0" smtClean="0"/>
              <a:t>ii. Led </a:t>
            </a:r>
            <a:r>
              <a:rPr lang="en-US" dirty="0"/>
              <a:t>by prominent industrialists like </a:t>
            </a:r>
            <a:r>
              <a:rPr lang="en-US" dirty="0" err="1"/>
              <a:t>Purshottamdas</a:t>
            </a:r>
            <a:r>
              <a:rPr lang="en-US" dirty="0"/>
              <a:t> </a:t>
            </a:r>
            <a:r>
              <a:rPr lang="en-US" dirty="0" err="1" smtClean="0"/>
              <a:t>Thakurdas</a:t>
            </a:r>
            <a:r>
              <a:rPr lang="en-US" dirty="0" smtClean="0"/>
              <a:t> and </a:t>
            </a:r>
            <a:r>
              <a:rPr lang="en-US" dirty="0"/>
              <a:t>G. D. Birla, the industrialists attacked colonial control over </a:t>
            </a:r>
            <a:r>
              <a:rPr lang="en-US" dirty="0" smtClean="0"/>
              <a:t>the Indian </a:t>
            </a:r>
            <a:r>
              <a:rPr lang="en-US" dirty="0"/>
              <a:t>economy, and supported the Civil Disobedience </a:t>
            </a:r>
            <a:r>
              <a:rPr lang="en-US" dirty="0" smtClean="0"/>
              <a:t>Movement when </a:t>
            </a:r>
            <a:r>
              <a:rPr lang="en-US" dirty="0"/>
              <a:t>it was first launched. They gave financial assistance </a:t>
            </a:r>
            <a:r>
              <a:rPr lang="en-US" dirty="0" smtClean="0"/>
              <a:t>and refused </a:t>
            </a:r>
            <a:r>
              <a:rPr lang="en-US" dirty="0"/>
              <a:t>to buy or sell imported goods</a:t>
            </a:r>
          </a:p>
          <a:p>
            <a:endParaRPr lang="en-US" dirty="0"/>
          </a:p>
        </p:txBody>
      </p:sp>
    </p:spTree>
    <p:extLst>
      <p:ext uri="{BB962C8B-B14F-4D97-AF65-F5344CB8AC3E}">
        <p14:creationId xmlns:p14="http://schemas.microsoft.com/office/powerpoint/2010/main" val="23608843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533400"/>
            <a:ext cx="7696200" cy="5562599"/>
          </a:xfrm>
        </p:spPr>
        <p:txBody>
          <a:bodyPr>
            <a:normAutofit/>
          </a:bodyPr>
          <a:lstStyle/>
          <a:p>
            <a:r>
              <a:rPr lang="en-US" b="1" dirty="0"/>
              <a:t>Describe the participation of women in the civil </a:t>
            </a:r>
            <a:r>
              <a:rPr lang="en-US" b="1" dirty="0" smtClean="0"/>
              <a:t>disobedience movement</a:t>
            </a:r>
            <a:r>
              <a:rPr lang="en-US" b="1" dirty="0"/>
              <a:t>.</a:t>
            </a:r>
          </a:p>
          <a:p>
            <a:r>
              <a:rPr lang="en-US" dirty="0" err="1"/>
              <a:t>iAn</a:t>
            </a:r>
            <a:r>
              <a:rPr lang="en-US" dirty="0"/>
              <a:t> important feature of the Civil Disobedience Movement was </a:t>
            </a:r>
            <a:r>
              <a:rPr lang="en-US" dirty="0" smtClean="0"/>
              <a:t>the large-scale </a:t>
            </a:r>
            <a:r>
              <a:rPr lang="en-US" dirty="0"/>
              <a:t>participation of women. During </a:t>
            </a:r>
            <a:r>
              <a:rPr lang="en-US" dirty="0" err="1"/>
              <a:t>Gandhiji’s</a:t>
            </a:r>
            <a:r>
              <a:rPr lang="en-US" dirty="0"/>
              <a:t> salt march</a:t>
            </a:r>
            <a:r>
              <a:rPr lang="en-US" dirty="0" smtClean="0"/>
              <a:t>, thousands </a:t>
            </a:r>
            <a:r>
              <a:rPr lang="en-US" dirty="0"/>
              <a:t>of women came out of their homes to listen to him.</a:t>
            </a:r>
          </a:p>
          <a:p>
            <a:r>
              <a:rPr lang="en-US" dirty="0" smtClean="0"/>
              <a:t>ii</a:t>
            </a:r>
            <a:r>
              <a:rPr lang="en-US" dirty="0"/>
              <a:t> They participated in protest marches, manufactured salt, </a:t>
            </a:r>
            <a:r>
              <a:rPr lang="en-US" dirty="0" smtClean="0"/>
              <a:t>and picketed foreign </a:t>
            </a:r>
            <a:r>
              <a:rPr lang="en-US" dirty="0"/>
              <a:t>cloth and liquor shops. Many went to jail.</a:t>
            </a:r>
          </a:p>
          <a:p>
            <a:r>
              <a:rPr lang="en-US" smtClean="0"/>
              <a:t>ii </a:t>
            </a:r>
            <a:r>
              <a:rPr lang="en-US" dirty="0" smtClean="0"/>
              <a:t>In </a:t>
            </a:r>
            <a:r>
              <a:rPr lang="en-US" dirty="0"/>
              <a:t>urban areas, these women were from high-caste families; in </a:t>
            </a:r>
            <a:r>
              <a:rPr lang="en-US" dirty="0" smtClean="0"/>
              <a:t>rural areas</a:t>
            </a:r>
            <a:r>
              <a:rPr lang="en-US" dirty="0"/>
              <a:t>, they came from rich peasant households. Moved by </a:t>
            </a:r>
            <a:r>
              <a:rPr lang="en-US" dirty="0" err="1" smtClean="0"/>
              <a:t>Gandhiji’s</a:t>
            </a:r>
            <a:r>
              <a:rPr lang="en-US" dirty="0" smtClean="0"/>
              <a:t> call</a:t>
            </a:r>
            <a:r>
              <a:rPr lang="en-US" dirty="0"/>
              <a:t>, they began to see service to the nation as a sacred duty of women</a:t>
            </a:r>
            <a:r>
              <a:rPr lang="en-US" dirty="0" smtClean="0"/>
              <a:t>.</a:t>
            </a:r>
            <a:endParaRPr lang="en-US" dirty="0"/>
          </a:p>
        </p:txBody>
      </p:sp>
    </p:spTree>
    <p:extLst>
      <p:ext uri="{BB962C8B-B14F-4D97-AF65-F5344CB8AC3E}">
        <p14:creationId xmlns:p14="http://schemas.microsoft.com/office/powerpoint/2010/main" val="1109528981"/>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a:t> Why did the participation of women in large numbers in </a:t>
            </a:r>
            <a:r>
              <a:rPr lang="en-US" dirty="0" smtClean="0"/>
              <a:t>the movements </a:t>
            </a:r>
            <a:r>
              <a:rPr lang="en-US" dirty="0"/>
              <a:t>not bring </a:t>
            </a:r>
            <a:r>
              <a:rPr lang="en-US" dirty="0" smtClean="0"/>
              <a:t>any radical </a:t>
            </a:r>
            <a:r>
              <a:rPr lang="en-US" dirty="0"/>
              <a:t>change in the position of Indian women?</a:t>
            </a:r>
          </a:p>
          <a:p>
            <a:r>
              <a:rPr lang="en-US" dirty="0" err="1"/>
              <a:t>i</a:t>
            </a:r>
            <a:r>
              <a:rPr lang="en-US" dirty="0"/>
              <a:t>. </a:t>
            </a:r>
            <a:r>
              <a:rPr lang="en-US" dirty="0" err="1"/>
              <a:t>Gandhiji</a:t>
            </a:r>
            <a:r>
              <a:rPr lang="en-US" dirty="0"/>
              <a:t> was convinced that it was the duty of women to look </a:t>
            </a:r>
            <a:r>
              <a:rPr lang="en-US" dirty="0" smtClean="0"/>
              <a:t>after home </a:t>
            </a:r>
            <a:r>
              <a:rPr lang="en-US" dirty="0"/>
              <a:t>and hearth, be good mothers and good wives.</a:t>
            </a:r>
          </a:p>
          <a:p>
            <a:r>
              <a:rPr lang="en-US" dirty="0"/>
              <a:t>ii. And for a long time the Congress was reluctant to allow women to hold any position of authority within the organization. It was keen only </a:t>
            </a:r>
            <a:r>
              <a:rPr lang="en-US" dirty="0" err="1"/>
              <a:t>ontheir</a:t>
            </a:r>
            <a:r>
              <a:rPr lang="en-US" dirty="0"/>
              <a:t> symbolic presence.</a:t>
            </a:r>
          </a:p>
          <a:p>
            <a:endParaRPr lang="en-US" dirty="0"/>
          </a:p>
          <a:p>
            <a:endParaRPr lang="en-US" dirty="0"/>
          </a:p>
        </p:txBody>
      </p:sp>
    </p:spTree>
    <p:extLst>
      <p:ext uri="{BB962C8B-B14F-4D97-AF65-F5344CB8AC3E}">
        <p14:creationId xmlns:p14="http://schemas.microsoft.com/office/powerpoint/2010/main" val="310705214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b="1" dirty="0" smtClean="0"/>
              <a:t/>
            </a:r>
            <a:br>
              <a:rPr lang="en-US" b="1" dirty="0" smtClean="0"/>
            </a:br>
            <a:r>
              <a:rPr lang="en-US" b="1" dirty="0" smtClean="0"/>
              <a:t> MAIN CONTRIBUTIONS OF THE CIVIL DISOBEDIENCE MOVEMENT.</a:t>
            </a:r>
            <a:r>
              <a:rPr lang="en-US" dirty="0" smtClean="0"/>
              <a:t/>
            </a:r>
            <a:br>
              <a:rPr lang="en-US" dirty="0" smtClean="0"/>
            </a:br>
            <a:endParaRPr lang="en-US" dirty="0"/>
          </a:p>
        </p:txBody>
      </p:sp>
      <p:sp>
        <p:nvSpPr>
          <p:cNvPr id="3" name="Content Placeholder 2"/>
          <p:cNvSpPr>
            <a:spLocks noGrp="1"/>
          </p:cNvSpPr>
          <p:nvPr>
            <p:ph idx="1"/>
          </p:nvPr>
        </p:nvSpPr>
        <p:spPr/>
        <p:style>
          <a:lnRef idx="3">
            <a:schemeClr val="lt1"/>
          </a:lnRef>
          <a:fillRef idx="1">
            <a:schemeClr val="accent5"/>
          </a:fillRef>
          <a:effectRef idx="1">
            <a:schemeClr val="accent5"/>
          </a:effectRef>
          <a:fontRef idx="minor">
            <a:schemeClr val="lt1"/>
          </a:fontRef>
        </p:style>
        <p:txBody>
          <a:bodyPr>
            <a:normAutofit fontScale="92500" lnSpcReduction="20000"/>
          </a:bodyPr>
          <a:lstStyle/>
          <a:p>
            <a:r>
              <a:rPr lang="en-US" dirty="0" smtClean="0"/>
              <a:t> Civil Disobedience Movement was the first struggle to win </a:t>
            </a:r>
            <a:r>
              <a:rPr lang="en-US" dirty="0" err="1" smtClean="0"/>
              <a:t>Poorna</a:t>
            </a:r>
            <a:r>
              <a:rPr lang="en-US" dirty="0" smtClean="0"/>
              <a:t> </a:t>
            </a:r>
            <a:r>
              <a:rPr lang="en-US" dirty="0" err="1" smtClean="0"/>
              <a:t>Swaraj</a:t>
            </a:r>
            <a:r>
              <a:rPr lang="en-US" dirty="0" smtClean="0"/>
              <a:t> or Complete Independence.</a:t>
            </a:r>
          </a:p>
          <a:p>
            <a:r>
              <a:rPr lang="en-US" dirty="0" smtClean="0"/>
              <a:t>It was based on non violent Satyagraha. </a:t>
            </a:r>
            <a:r>
              <a:rPr lang="en-US" dirty="0" err="1" smtClean="0"/>
              <a:t>Gandhian</a:t>
            </a:r>
            <a:r>
              <a:rPr lang="en-US" dirty="0" smtClean="0"/>
              <a:t> ideas were widely followed.</a:t>
            </a:r>
          </a:p>
          <a:p>
            <a:r>
              <a:rPr lang="en-US" dirty="0" smtClean="0"/>
              <a:t>Women participated in large numbers in this movement. </a:t>
            </a:r>
          </a:p>
          <a:p>
            <a:r>
              <a:rPr lang="en-US" dirty="0" smtClean="0"/>
              <a:t>It was a real mass movement. Different social groups participated.</a:t>
            </a:r>
          </a:p>
          <a:p>
            <a:r>
              <a:rPr lang="en-US" dirty="0" smtClean="0"/>
              <a:t>It was an open challenge to the British rule. The people openly disobeyed laws.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b="1" dirty="0" smtClean="0"/>
              <a:t>MAIN LIMITATIONS OF THE CIVIL DISOBEDIENCE MOVEMENT</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a:bodyPr>
          <a:lstStyle/>
          <a:p>
            <a:r>
              <a:rPr lang="en-US" dirty="0" err="1" smtClean="0"/>
              <a:t>Dalits</a:t>
            </a:r>
            <a:r>
              <a:rPr lang="en-US" dirty="0" smtClean="0"/>
              <a:t> did not participate in the Civil Disobedience Movement, because the Congress did not give importance to their demands. </a:t>
            </a:r>
          </a:p>
          <a:p>
            <a:r>
              <a:rPr lang="en-US" dirty="0" smtClean="0"/>
              <a:t>Many Muslims did not participate in it. They thought that the Congress was moving close to the Hindu </a:t>
            </a:r>
            <a:r>
              <a:rPr lang="en-US" dirty="0" err="1" smtClean="0"/>
              <a:t>Maha</a:t>
            </a:r>
            <a:r>
              <a:rPr lang="en-US" dirty="0" smtClean="0"/>
              <a:t> </a:t>
            </a:r>
            <a:r>
              <a:rPr lang="en-US" dirty="0" err="1" smtClean="0"/>
              <a:t>Sabha</a:t>
            </a:r>
            <a:r>
              <a:rPr lang="en-US" dirty="0" smtClean="0"/>
              <a:t>.   </a:t>
            </a:r>
          </a:p>
          <a:p>
            <a:r>
              <a:rPr lang="en-US" dirty="0" smtClean="0"/>
              <a:t>Communal riots occurred in many places. Disunity between Hindus and Muslims started.</a:t>
            </a:r>
          </a:p>
          <a:p>
            <a:r>
              <a:rPr lang="en-US" dirty="0" smtClean="0"/>
              <a:t>Industrial workers participation was minimum.</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b="1" dirty="0" smtClean="0"/>
              <a:t>EFFORTS MADE BY GANDHIJI FOR THE UPLIFTMENT OF DALITS</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n-US" dirty="0" smtClean="0"/>
              <a:t>(</a:t>
            </a:r>
            <a:r>
              <a:rPr lang="en-US" dirty="0" err="1" smtClean="0"/>
              <a:t>i</a:t>
            </a:r>
            <a:r>
              <a:rPr lang="en-US" dirty="0" smtClean="0"/>
              <a:t>)</a:t>
            </a:r>
            <a:r>
              <a:rPr lang="en-US" dirty="0" err="1" smtClean="0"/>
              <a:t>Gandhiji</a:t>
            </a:r>
            <a:r>
              <a:rPr lang="en-US" dirty="0" smtClean="0"/>
              <a:t> was against </a:t>
            </a:r>
            <a:r>
              <a:rPr lang="en-US" dirty="0" err="1" smtClean="0"/>
              <a:t>untouchability</a:t>
            </a:r>
            <a:r>
              <a:rPr lang="en-US" dirty="0" smtClean="0"/>
              <a:t>. He said that </a:t>
            </a:r>
            <a:r>
              <a:rPr lang="en-US" dirty="0" err="1" smtClean="0"/>
              <a:t>Swaraj</a:t>
            </a:r>
            <a:r>
              <a:rPr lang="en-US" dirty="0" smtClean="0"/>
              <a:t> would not come for 100 years, if </a:t>
            </a:r>
            <a:r>
              <a:rPr lang="en-US" dirty="0" err="1" smtClean="0"/>
              <a:t>untouchability</a:t>
            </a:r>
            <a:r>
              <a:rPr lang="en-US" dirty="0" smtClean="0"/>
              <a:t> was not abolished. </a:t>
            </a:r>
          </a:p>
          <a:p>
            <a:r>
              <a:rPr lang="en-US" dirty="0" smtClean="0"/>
              <a:t>(ii)He called the untouchables ‘</a:t>
            </a:r>
            <a:r>
              <a:rPr lang="en-US" dirty="0" err="1" smtClean="0"/>
              <a:t>Harijans’</a:t>
            </a:r>
            <a:r>
              <a:rPr lang="en-US" dirty="0" smtClean="0"/>
              <a:t> or sons of Gods.   </a:t>
            </a:r>
          </a:p>
          <a:p>
            <a:r>
              <a:rPr lang="en-US" dirty="0" smtClean="0"/>
              <a:t>(iii)He organized Satyagraha to get temple entry and access to public wells, tanks, roads and schools for </a:t>
            </a:r>
            <a:r>
              <a:rPr lang="en-US" dirty="0" err="1" smtClean="0"/>
              <a:t>dalits</a:t>
            </a:r>
            <a:r>
              <a:rPr lang="en-US" dirty="0" smtClean="0"/>
              <a:t>.</a:t>
            </a:r>
          </a:p>
          <a:p>
            <a:r>
              <a:rPr lang="en-US" dirty="0" smtClean="0"/>
              <a:t>(iv)He cleaned </a:t>
            </a:r>
            <a:r>
              <a:rPr lang="en-US" dirty="0" err="1" smtClean="0"/>
              <a:t>harijan</a:t>
            </a:r>
            <a:r>
              <a:rPr lang="en-US" dirty="0" smtClean="0"/>
              <a:t>  colonies and in his ashram there was no caste feelings.</a:t>
            </a:r>
          </a:p>
          <a:p>
            <a:r>
              <a:rPr lang="en-US" dirty="0" smtClean="0"/>
              <a:t>(v)He asked the upper caste Hindus to give up the inhuman practice of </a:t>
            </a:r>
            <a:r>
              <a:rPr lang="en-US" dirty="0" err="1" smtClean="0"/>
              <a:t>untouchability</a:t>
            </a:r>
            <a:r>
              <a:rPr lang="en-US" dirty="0" smtClean="0"/>
              <a: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GANDHIAN SATYAGRAHA</a:t>
            </a:r>
            <a:endParaRPr lang="en-US" dirty="0"/>
          </a:p>
        </p:txBody>
      </p:sp>
      <p:sp>
        <p:nvSpPr>
          <p:cNvPr id="3" name="Content Placeholder 2"/>
          <p:cNvSpPr>
            <a:spLocks noGrp="1"/>
          </p:cNvSpPr>
          <p:nvPr>
            <p:ph idx="1"/>
          </p:nvPr>
        </p:nvSpPr>
        <p:spPr>
          <a:xfrm>
            <a:off x="457200" y="1371600"/>
            <a:ext cx="8229600" cy="4754563"/>
          </a:xfrm>
        </p:spPr>
        <p:style>
          <a:lnRef idx="1">
            <a:schemeClr val="accent4"/>
          </a:lnRef>
          <a:fillRef idx="3">
            <a:schemeClr val="accent4"/>
          </a:fillRef>
          <a:effectRef idx="2">
            <a:schemeClr val="accent4"/>
          </a:effectRef>
          <a:fontRef idx="minor">
            <a:schemeClr val="lt1"/>
          </a:fontRef>
        </p:style>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b="1" dirty="0" smtClean="0"/>
          </a:p>
          <a:p>
            <a:endParaRPr lang="en-US" b="1" dirty="0"/>
          </a:p>
          <a:p>
            <a:r>
              <a:rPr lang="en-US" sz="2800" b="1" dirty="0" err="1" smtClean="0"/>
              <a:t>Gandhiji</a:t>
            </a:r>
            <a:r>
              <a:rPr lang="en-US" sz="2800" b="1" dirty="0" smtClean="0"/>
              <a:t> came back to India in 1915.He introduced a new powerful method of struggle called Satyagraha.</a:t>
            </a:r>
            <a:endParaRPr lang="en-US" sz="2800" b="1" dirty="0"/>
          </a:p>
        </p:txBody>
      </p:sp>
      <p:pic>
        <p:nvPicPr>
          <p:cNvPr id="4" name="Picture 3" descr="Gandhiji.jpg"/>
          <p:cNvPicPr>
            <a:picLocks noChangeAspect="1"/>
          </p:cNvPicPr>
          <p:nvPr/>
        </p:nvPicPr>
        <p:blipFill>
          <a:blip r:embed="rId2" cstate="print"/>
          <a:stretch>
            <a:fillRect/>
          </a:stretch>
        </p:blipFill>
        <p:spPr>
          <a:xfrm>
            <a:off x="6177924" y="1340476"/>
            <a:ext cx="2540000" cy="2819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GANDHIJI Vs AMBEDKAR</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en-US" dirty="0" smtClean="0"/>
              <a:t>Dr. </a:t>
            </a:r>
            <a:r>
              <a:rPr lang="en-US" dirty="0" err="1" smtClean="0"/>
              <a:t>Ambedkar</a:t>
            </a:r>
            <a:r>
              <a:rPr lang="en-US" dirty="0" smtClean="0"/>
              <a:t> demanded separate electorates for the </a:t>
            </a:r>
            <a:r>
              <a:rPr lang="en-US" dirty="0" err="1" smtClean="0"/>
              <a:t>dalits</a:t>
            </a:r>
            <a:r>
              <a:rPr lang="en-US" dirty="0" smtClean="0"/>
              <a:t>. He thought that a share in political power would help in their </a:t>
            </a:r>
            <a:r>
              <a:rPr lang="en-US" dirty="0" err="1" smtClean="0"/>
              <a:t>upliftment</a:t>
            </a:r>
            <a:r>
              <a:rPr lang="en-US" dirty="0" smtClean="0"/>
              <a:t>. </a:t>
            </a:r>
            <a:r>
              <a:rPr lang="en-US" dirty="0" err="1" smtClean="0"/>
              <a:t>Gandhiji</a:t>
            </a:r>
            <a:r>
              <a:rPr lang="en-US" dirty="0" smtClean="0"/>
              <a:t> opposed separate electorates. He thought that it would create disunity. So, they clashed in the Second round table conference.  </a:t>
            </a:r>
          </a:p>
          <a:p>
            <a:r>
              <a:rPr lang="en-US" b="1" u="sng" dirty="0" smtClean="0">
                <a:solidFill>
                  <a:srgbClr val="0070C0"/>
                </a:solidFill>
              </a:rPr>
              <a:t>Poona Pact:</a:t>
            </a:r>
            <a:r>
              <a:rPr lang="en-US" u="sng" dirty="0" smtClean="0">
                <a:solidFill>
                  <a:srgbClr val="0070C0"/>
                </a:solidFill>
              </a:rPr>
              <a:t> </a:t>
            </a:r>
            <a:r>
              <a:rPr lang="en-US" dirty="0" smtClean="0"/>
              <a:t>It was signed between </a:t>
            </a:r>
            <a:r>
              <a:rPr lang="en-US" dirty="0" err="1" smtClean="0"/>
              <a:t>Gandhiji</a:t>
            </a:r>
            <a:r>
              <a:rPr lang="en-US" dirty="0" smtClean="0"/>
              <a:t> and </a:t>
            </a:r>
            <a:r>
              <a:rPr lang="en-US" dirty="0" err="1" smtClean="0"/>
              <a:t>Ambedkar</a:t>
            </a:r>
            <a:r>
              <a:rPr lang="en-US" dirty="0" smtClean="0"/>
              <a:t> in September 1932. </a:t>
            </a:r>
            <a:r>
              <a:rPr lang="en-US" dirty="0" err="1" smtClean="0"/>
              <a:t>Gandhiji</a:t>
            </a:r>
            <a:r>
              <a:rPr lang="en-US" dirty="0" smtClean="0"/>
              <a:t> brought an end to his fast. He accepted the demand for reservation of seats for </a:t>
            </a:r>
            <a:r>
              <a:rPr lang="en-US" dirty="0" err="1" smtClean="0"/>
              <a:t>dalits</a:t>
            </a:r>
            <a:r>
              <a:rPr lang="en-US" dirty="0" smtClean="0"/>
              <a:t> in the legislatures. </a:t>
            </a:r>
            <a:r>
              <a:rPr lang="en-US" dirty="0" err="1" smtClean="0"/>
              <a:t>Ambedkar</a:t>
            </a:r>
            <a:r>
              <a:rPr lang="en-US" dirty="0" smtClean="0"/>
              <a:t> agreed to give up the demand for separate electorates.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3" y="533400"/>
            <a:ext cx="8153400" cy="18288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sz="3100" b="1" dirty="0" smtClean="0"/>
              <a:t/>
            </a:r>
            <a:br>
              <a:rPr lang="en-US" sz="3100" b="1" dirty="0" smtClean="0"/>
            </a:br>
            <a:r>
              <a:rPr lang="en-US" sz="3100" b="1" dirty="0" smtClean="0"/>
              <a:t>CULTURAL FACTORS AND IDENTITIES WHICH CREATED A SENSE OF COLLECTIVE BELONGING AMONG THE PEOPLE OF INDIA.                     </a:t>
            </a:r>
            <a:r>
              <a:rPr lang="en-US" dirty="0" smtClean="0"/>
              <a:t/>
            </a:r>
            <a:br>
              <a:rPr lang="en-US" dirty="0" smtClean="0"/>
            </a:br>
            <a:endParaRPr lang="en-US" dirty="0"/>
          </a:p>
        </p:txBody>
      </p:sp>
      <p:sp>
        <p:nvSpPr>
          <p:cNvPr id="3" name="Content Placeholder 2"/>
          <p:cNvSpPr>
            <a:spLocks noGrp="1"/>
          </p:cNvSpPr>
          <p:nvPr>
            <p:ph idx="1"/>
          </p:nvPr>
        </p:nvSpPr>
        <p:spPr/>
        <p:style>
          <a:lnRef idx="3">
            <a:schemeClr val="lt1"/>
          </a:lnRef>
          <a:fillRef idx="1">
            <a:schemeClr val="accent6"/>
          </a:fillRef>
          <a:effectRef idx="1">
            <a:schemeClr val="accent6"/>
          </a:effectRef>
          <a:fontRef idx="minor">
            <a:schemeClr val="lt1"/>
          </a:fontRef>
        </p:style>
        <p:txBody>
          <a:bodyPr/>
          <a:lstStyle/>
          <a:p>
            <a:r>
              <a:rPr lang="en-US" u="sng" dirty="0" smtClean="0">
                <a:solidFill>
                  <a:schemeClr val="accent1"/>
                </a:solidFill>
              </a:rPr>
              <a:t>IMAGE OF BHARAT MATA :</a:t>
            </a:r>
          </a:p>
          <a:p>
            <a:r>
              <a:rPr lang="en-US" dirty="0" err="1" smtClean="0"/>
              <a:t>Bankim</a:t>
            </a:r>
            <a:r>
              <a:rPr lang="en-US" dirty="0" smtClean="0"/>
              <a:t> Chandra </a:t>
            </a:r>
            <a:r>
              <a:rPr lang="en-US" dirty="0" err="1" smtClean="0"/>
              <a:t>Chattopadhyay</a:t>
            </a:r>
            <a:r>
              <a:rPr lang="en-US" dirty="0" smtClean="0"/>
              <a:t> created the image of Bharat Mata. </a:t>
            </a:r>
          </a:p>
          <a:p>
            <a:r>
              <a:rPr lang="en-US" dirty="0" err="1" smtClean="0"/>
              <a:t>Abanindranath</a:t>
            </a:r>
            <a:r>
              <a:rPr lang="en-US" dirty="0" smtClean="0"/>
              <a:t> Tagore painted her image. </a:t>
            </a:r>
          </a:p>
          <a:p>
            <a:r>
              <a:rPr lang="en-US" dirty="0" smtClean="0"/>
              <a:t>Bharat Mata looked like a </a:t>
            </a:r>
            <a:r>
              <a:rPr lang="en-US" dirty="0" err="1" smtClean="0"/>
              <a:t>Sanyasini</a:t>
            </a:r>
            <a:r>
              <a:rPr lang="en-US" dirty="0" smtClean="0"/>
              <a:t>. She is calm, divine and spiritual. Devotion towards her became a proof of Nationalism.</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IMAGE OF BHARATMATA</a:t>
            </a:r>
            <a:endParaRPr lang="en-US" dirty="0"/>
          </a:p>
        </p:txBody>
      </p:sp>
      <p:pic>
        <p:nvPicPr>
          <p:cNvPr id="4" name="Content Placeholder 3" descr="F4.large.jpg"/>
          <p:cNvPicPr>
            <a:picLocks noGrp="1" noChangeAspect="1"/>
          </p:cNvPicPr>
          <p:nvPr>
            <p:ph idx="1"/>
          </p:nvPr>
        </p:nvPicPr>
        <p:blipFill>
          <a:blip r:embed="rId2" cstate="print"/>
          <a:stretch>
            <a:fillRect/>
          </a:stretch>
        </p:blipFill>
        <p:spPr>
          <a:xfrm>
            <a:off x="3124200" y="2425930"/>
            <a:ext cx="3200400" cy="3898669"/>
          </a:xfrm>
        </p:spPr>
        <p:style>
          <a:lnRef idx="1">
            <a:schemeClr val="accent3"/>
          </a:lnRef>
          <a:fillRef idx="2">
            <a:schemeClr val="accent3"/>
          </a:fillRef>
          <a:effectRef idx="1">
            <a:schemeClr val="accent3"/>
          </a:effectRef>
          <a:fontRef idx="minor">
            <a:schemeClr val="dk1"/>
          </a:fontRef>
        </p:style>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VANDE MATARAM</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endParaRPr lang="en-US" dirty="0" smtClean="0"/>
          </a:p>
          <a:p>
            <a:r>
              <a:rPr lang="en-US" dirty="0" smtClean="0"/>
              <a:t> It was a prayer to Bharat Mata written by </a:t>
            </a:r>
            <a:r>
              <a:rPr lang="en-US" dirty="0" err="1" smtClean="0"/>
              <a:t>Bankim</a:t>
            </a:r>
            <a:r>
              <a:rPr lang="en-US" dirty="0" smtClean="0"/>
              <a:t> </a:t>
            </a:r>
            <a:r>
              <a:rPr lang="en-US" dirty="0" err="1" smtClean="0"/>
              <a:t>Chadra</a:t>
            </a:r>
            <a:r>
              <a:rPr lang="en-US" dirty="0" smtClean="0"/>
              <a:t> </a:t>
            </a:r>
            <a:r>
              <a:rPr lang="en-US" dirty="0" err="1" smtClean="0"/>
              <a:t>Chattopadhyay</a:t>
            </a:r>
            <a:r>
              <a:rPr lang="en-US" dirty="0" smtClean="0"/>
              <a:t>.</a:t>
            </a:r>
          </a:p>
          <a:p>
            <a:endParaRPr lang="en-US" dirty="0" smtClean="0"/>
          </a:p>
          <a:p>
            <a:r>
              <a:rPr lang="en-US" dirty="0" smtClean="0"/>
              <a:t> </a:t>
            </a:r>
            <a:r>
              <a:rPr lang="en-US" dirty="0" err="1" smtClean="0"/>
              <a:t>Vande</a:t>
            </a:r>
            <a:r>
              <a:rPr lang="en-US" dirty="0" smtClean="0"/>
              <a:t> </a:t>
            </a:r>
            <a:r>
              <a:rPr lang="en-US" dirty="0" err="1" smtClean="0"/>
              <a:t>Mataram</a:t>
            </a:r>
            <a:r>
              <a:rPr lang="en-US" dirty="0" smtClean="0"/>
              <a:t> became the war cry of the Indians.</a:t>
            </a:r>
          </a:p>
          <a:p>
            <a:r>
              <a:rPr lang="en-US" dirty="0" smtClean="0"/>
              <a:t>It was later included in his novel </a:t>
            </a:r>
            <a:r>
              <a:rPr lang="en-US" dirty="0" err="1" smtClean="0"/>
              <a:t>Anandamath</a:t>
            </a: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t>VANDE MATARAM</a:t>
            </a:r>
            <a:endParaRPr lang="en-US" dirty="0"/>
          </a:p>
        </p:txBody>
      </p:sp>
      <p:pic>
        <p:nvPicPr>
          <p:cNvPr id="4" name="Content Placeholder 3" descr="vandemataram-bankim-chattopadhya.jpg"/>
          <p:cNvPicPr>
            <a:picLocks noGrp="1" noChangeAspect="1"/>
          </p:cNvPicPr>
          <p:nvPr>
            <p:ph idx="1"/>
          </p:nvPr>
        </p:nvPicPr>
        <p:blipFill>
          <a:blip r:embed="rId2" cstate="print"/>
          <a:stretch>
            <a:fillRect/>
          </a:stretch>
        </p:blipFill>
        <p:spPr>
          <a:xfrm>
            <a:off x="533400" y="1981200"/>
            <a:ext cx="8534400" cy="5029200"/>
          </a:xfrm>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NATIONAL FLAG</a:t>
            </a:r>
            <a:endParaRPr lang="en-US" dirty="0"/>
          </a:p>
        </p:txBody>
      </p:sp>
      <p:sp>
        <p:nvSpPr>
          <p:cNvPr id="3" name="Content Placeholder 2"/>
          <p:cNvSpPr>
            <a:spLocks noGrp="1"/>
          </p:cNvSpPr>
          <p:nvPr>
            <p:ph idx="1"/>
          </p:nvPr>
        </p:nvSpPr>
        <p:spPr/>
        <p:style>
          <a:lnRef idx="1">
            <a:schemeClr val="accent4"/>
          </a:lnRef>
          <a:fillRef idx="3">
            <a:schemeClr val="accent4"/>
          </a:fillRef>
          <a:effectRef idx="2">
            <a:schemeClr val="accent4"/>
          </a:effectRef>
          <a:fontRef idx="minor">
            <a:schemeClr val="lt1"/>
          </a:fontRef>
        </p:style>
        <p:txBody>
          <a:bodyPr>
            <a:normAutofit fontScale="92500" lnSpcReduction="10000"/>
          </a:bodyPr>
          <a:lstStyle/>
          <a:p>
            <a:r>
              <a:rPr lang="en-US" dirty="0" smtClean="0"/>
              <a:t>During the </a:t>
            </a:r>
            <a:r>
              <a:rPr lang="en-US" dirty="0" err="1" smtClean="0"/>
              <a:t>Swadeshi</a:t>
            </a:r>
            <a:r>
              <a:rPr lang="en-US" dirty="0" smtClean="0"/>
              <a:t> Movement a tricolor flag (red, green and yellow) was developed. It had 8 lotuses representing the 8 provinces of the British India. It also had crescent moon which represented Hindus and Muslims.</a:t>
            </a:r>
          </a:p>
          <a:p>
            <a:r>
              <a:rPr lang="en-US" dirty="0" smtClean="0"/>
              <a:t> In 1921, </a:t>
            </a:r>
            <a:r>
              <a:rPr lang="en-US" dirty="0" err="1" smtClean="0"/>
              <a:t>Gandhiji</a:t>
            </a:r>
            <a:r>
              <a:rPr lang="en-US" dirty="0" smtClean="0"/>
              <a:t> designed the </a:t>
            </a:r>
            <a:r>
              <a:rPr lang="en-US" dirty="0" err="1" smtClean="0"/>
              <a:t>Swaraj</a:t>
            </a:r>
            <a:r>
              <a:rPr lang="en-US" dirty="0" smtClean="0"/>
              <a:t> flag. It was also a tricolor flag (red, green and white). It had a spinning wheel which represent the </a:t>
            </a:r>
            <a:r>
              <a:rPr lang="en-US" dirty="0" err="1" smtClean="0"/>
              <a:t>Gandhian</a:t>
            </a:r>
            <a:r>
              <a:rPr lang="en-US" dirty="0" smtClean="0"/>
              <a:t> idea of Self Help.</a:t>
            </a:r>
          </a:p>
          <a:p>
            <a:r>
              <a:rPr lang="en-US" dirty="0" smtClean="0"/>
              <a:t> The flag became a symbol of the Nation. It created the feeling of oneness. The people carried flag in protest marches and rallies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t>NATIONAL FLAG</a:t>
            </a:r>
            <a:endParaRPr lang="en-US" dirty="0"/>
          </a:p>
        </p:txBody>
      </p:sp>
      <p:sp>
        <p:nvSpPr>
          <p:cNvPr id="6" name="Content Placeholder 5"/>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a:buNone/>
            </a:pPr>
            <a:r>
              <a:rPr lang="en-US" dirty="0" smtClean="0"/>
              <a:t>     </a:t>
            </a:r>
            <a:r>
              <a:rPr lang="en-US" dirty="0" smtClean="0">
                <a:solidFill>
                  <a:schemeClr val="accent2">
                    <a:lumMod val="60000"/>
                    <a:lumOff val="40000"/>
                  </a:schemeClr>
                </a:solidFill>
              </a:rPr>
              <a:t>SWADESHI FLAG</a:t>
            </a:r>
            <a:r>
              <a:rPr lang="en-US" dirty="0" smtClean="0"/>
              <a:t>                   </a:t>
            </a:r>
            <a:r>
              <a:rPr lang="en-US" dirty="0" smtClean="0">
                <a:solidFill>
                  <a:schemeClr val="accent2">
                    <a:lumMod val="75000"/>
                  </a:schemeClr>
                </a:solidFill>
              </a:rPr>
              <a:t>SAWARAJ FLAG</a:t>
            </a:r>
            <a:endParaRPr lang="en-US" dirty="0">
              <a:solidFill>
                <a:schemeClr val="accent2">
                  <a:lumMod val="75000"/>
                </a:schemeClr>
              </a:solidFill>
            </a:endParaRPr>
          </a:p>
        </p:txBody>
      </p:sp>
      <p:pic>
        <p:nvPicPr>
          <p:cNvPr id="7" name="Content Placeholder 3" descr="national-flag-01.gif"/>
          <p:cNvPicPr>
            <a:picLocks noChangeAspect="1"/>
          </p:cNvPicPr>
          <p:nvPr/>
        </p:nvPicPr>
        <p:blipFill>
          <a:blip r:embed="rId2" cstate="print"/>
          <a:stretch>
            <a:fillRect/>
          </a:stretch>
        </p:blipFill>
        <p:spPr>
          <a:xfrm>
            <a:off x="533400" y="2590800"/>
            <a:ext cx="4191000" cy="2590800"/>
          </a:xfrm>
          <a:prstGeom prst="rect">
            <a:avLst/>
          </a:prstGeom>
        </p:spPr>
      </p:pic>
      <p:pic>
        <p:nvPicPr>
          <p:cNvPr id="8" name="Picture 7" descr="download (1).jpg"/>
          <p:cNvPicPr>
            <a:picLocks noChangeAspect="1"/>
          </p:cNvPicPr>
          <p:nvPr/>
        </p:nvPicPr>
        <p:blipFill>
          <a:blip r:embed="rId3" cstate="print"/>
          <a:stretch>
            <a:fillRect/>
          </a:stretch>
        </p:blipFill>
        <p:spPr>
          <a:xfrm>
            <a:off x="4800600" y="2590800"/>
            <a:ext cx="3810000" cy="2514600"/>
          </a:xfrm>
          <a:prstGeom prst="rect">
            <a:avLst/>
          </a:prstGeom>
        </p:spPr>
        <p:style>
          <a:lnRef idx="1">
            <a:schemeClr val="accent3"/>
          </a:lnRef>
          <a:fillRef idx="2">
            <a:schemeClr val="accent3"/>
          </a:fillRef>
          <a:effectRef idx="1">
            <a:schemeClr val="accent3"/>
          </a:effectRef>
          <a:fontRef idx="minor">
            <a:schemeClr val="dk1"/>
          </a:fontRef>
        </p:style>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b="1" dirty="0" smtClean="0"/>
              <a:t>REDISCOVERY OF INDIA’S PAST</a:t>
            </a:r>
            <a:endParaRPr lang="en-US" dirty="0"/>
          </a:p>
        </p:txBody>
      </p:sp>
      <p:sp>
        <p:nvSpPr>
          <p:cNvPr id="3" name="Content Placeholder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normAutofit fontScale="92500" lnSpcReduction="20000"/>
          </a:bodyPr>
          <a:lstStyle/>
          <a:p>
            <a:r>
              <a:rPr lang="en-US" dirty="0" smtClean="0"/>
              <a:t>The British considered Indians backward and primitive. They said that the Indians were not capable of ruling themselves.</a:t>
            </a:r>
          </a:p>
          <a:p>
            <a:r>
              <a:rPr lang="en-US" dirty="0" smtClean="0"/>
              <a:t> In the 19</a:t>
            </a:r>
            <a:r>
              <a:rPr lang="en-US" baseline="30000" dirty="0" smtClean="0"/>
              <a:t>th</a:t>
            </a:r>
            <a:r>
              <a:rPr lang="en-US" dirty="0" smtClean="0"/>
              <a:t> century, some educated Indians started the efforts of rediscover India’s great achievements. They rediscovered the achievements made by the Indians in art, architecture, science, mathematics, religion, culture, law, philosophy, crafts and trade.</a:t>
            </a:r>
          </a:p>
          <a:p>
            <a:r>
              <a:rPr lang="en-US" dirty="0" smtClean="0"/>
              <a:t> Knowledge about the great achievements of Indians created national pride, self confidence and patriotism among the Indians.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smtClean="0"/>
              <a:t>FOLKLORE OF SOUTHERN INDIA</a:t>
            </a:r>
            <a:endParaRPr lang="en-US" dirty="0"/>
          </a:p>
        </p:txBody>
      </p:sp>
      <p:pic>
        <p:nvPicPr>
          <p:cNvPr id="6" name="Content Placeholder 3" descr="30D0-F-1982-9788120601390.jpg"/>
          <p:cNvPicPr>
            <a:picLocks noGrp="1" noChangeAspect="1"/>
          </p:cNvPicPr>
          <p:nvPr>
            <p:ph idx="1"/>
          </p:nvPr>
        </p:nvPicPr>
        <p:blipFill>
          <a:blip r:embed="rId2" cstate="print"/>
          <a:stretch>
            <a:fillRect/>
          </a:stretch>
        </p:blipFill>
        <p:spPr>
          <a:xfrm>
            <a:off x="3147219" y="2784475"/>
            <a:ext cx="2857500" cy="2857500"/>
          </a:xfrm>
        </p:spPr>
        <p:style>
          <a:lnRef idx="1">
            <a:schemeClr val="accent4"/>
          </a:lnRef>
          <a:fillRef idx="2">
            <a:schemeClr val="accent4"/>
          </a:fillRef>
          <a:effectRef idx="1">
            <a:schemeClr val="accent4"/>
          </a:effectRef>
          <a:fontRef idx="minor">
            <a:schemeClr val="dk1"/>
          </a:fontRef>
        </p:style>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REVIVAL OF FOLKLORE</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r>
              <a:rPr lang="en-US" dirty="0" smtClean="0"/>
              <a:t>Nationalists toured the villages to collect the folk songs and legends. </a:t>
            </a:r>
          </a:p>
          <a:p>
            <a:r>
              <a:rPr lang="en-US" dirty="0" err="1" smtClean="0"/>
              <a:t>Rabindranath</a:t>
            </a:r>
            <a:r>
              <a:rPr lang="en-US" dirty="0" smtClean="0"/>
              <a:t> Tagore collected a number of folk songs and legends. </a:t>
            </a:r>
          </a:p>
          <a:p>
            <a:r>
              <a:rPr lang="en-US" dirty="0" smtClean="0"/>
              <a:t>In Madras, </a:t>
            </a:r>
            <a:r>
              <a:rPr lang="en-US" dirty="0" err="1" smtClean="0"/>
              <a:t>Natesa</a:t>
            </a:r>
            <a:r>
              <a:rPr lang="en-US" dirty="0" smtClean="0"/>
              <a:t> </a:t>
            </a:r>
            <a:r>
              <a:rPr lang="en-US" dirty="0" err="1" smtClean="0"/>
              <a:t>Sastri</a:t>
            </a:r>
            <a:r>
              <a:rPr lang="en-US" dirty="0" smtClean="0"/>
              <a:t> published a four volume collection of </a:t>
            </a:r>
            <a:r>
              <a:rPr lang="en-US" dirty="0" err="1" smtClean="0"/>
              <a:t>tamil</a:t>
            </a:r>
            <a:r>
              <a:rPr lang="en-US" dirty="0" smtClean="0"/>
              <a:t> folk tales (The Folklore of Southern India). </a:t>
            </a:r>
          </a:p>
          <a:p>
            <a:r>
              <a:rPr lang="en-US" dirty="0" smtClean="0"/>
              <a:t>The folk songs and legends gave a true picture of Indian culture. They showed there all thoughts and characteristics of Indians.</a:t>
            </a:r>
          </a:p>
          <a:p>
            <a:r>
              <a:rPr lang="en-US" dirty="0" smtClean="0"/>
              <a:t> They created National Pride among the people.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492" y="601133"/>
            <a:ext cx="6798734" cy="1303867"/>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n-US" dirty="0" smtClean="0"/>
              <a:t>WHAT IS THE IDEA OF SATYAGRAHA?</a:t>
            </a:r>
            <a:endParaRPr lang="en-US" dirty="0"/>
          </a:p>
        </p:txBody>
      </p:sp>
      <p:sp>
        <p:nvSpPr>
          <p:cNvPr id="3" name="Content Placeholder 2"/>
          <p:cNvSpPr>
            <a:spLocks noGrp="1"/>
          </p:cNvSpPr>
          <p:nvPr>
            <p:ph idx="1"/>
          </p:nvPr>
        </p:nvSpPr>
        <p:spPr>
          <a:xfrm>
            <a:off x="251460" y="1905000"/>
            <a:ext cx="8686799" cy="4402666"/>
          </a:xfrm>
        </p:spPr>
        <p:style>
          <a:lnRef idx="1">
            <a:schemeClr val="accent5"/>
          </a:lnRef>
          <a:fillRef idx="3">
            <a:schemeClr val="accent5"/>
          </a:fillRef>
          <a:effectRef idx="2">
            <a:schemeClr val="accent5"/>
          </a:effectRef>
          <a:fontRef idx="minor">
            <a:schemeClr val="lt1"/>
          </a:fontRef>
        </p:style>
        <p:txBody>
          <a:bodyPr>
            <a:normAutofit/>
          </a:bodyPr>
          <a:lstStyle/>
          <a:p>
            <a:r>
              <a:rPr lang="en-US" sz="2500" dirty="0" smtClean="0"/>
              <a:t>Satyagraha literally means holding on to truth or truth force.</a:t>
            </a:r>
          </a:p>
          <a:p>
            <a:r>
              <a:rPr lang="en-US" sz="2500" dirty="0" smtClean="0"/>
              <a:t> It was a non-violent struggle introduced by </a:t>
            </a:r>
            <a:r>
              <a:rPr lang="en-US" sz="2500" dirty="0" err="1" smtClean="0"/>
              <a:t>Gandhiji</a:t>
            </a:r>
            <a:r>
              <a:rPr lang="en-US" sz="2500" dirty="0" smtClean="0"/>
              <a:t> in the Indian National Movement. </a:t>
            </a:r>
          </a:p>
          <a:p>
            <a:r>
              <a:rPr lang="en-US" sz="2500" dirty="0" smtClean="0"/>
              <a:t>It persuades the opponent to understand the truth.</a:t>
            </a:r>
          </a:p>
          <a:p>
            <a:r>
              <a:rPr lang="en-US" sz="2500" dirty="0" smtClean="0"/>
              <a:t>If the cause was true and if the fight was against injustice then physical force was not necessary to fight the oppressor.</a:t>
            </a:r>
          </a:p>
          <a:p>
            <a:r>
              <a:rPr lang="en-US" sz="2500" dirty="0" smtClean="0"/>
              <a:t>Hunger strike, peaceful demonstrations, strike, </a:t>
            </a:r>
            <a:r>
              <a:rPr lang="en-US" sz="2500" dirty="0" err="1" smtClean="0"/>
              <a:t>hartal</a:t>
            </a:r>
            <a:r>
              <a:rPr lang="en-US" sz="2500" dirty="0" smtClean="0"/>
              <a:t> and non cooperation with the government are some methods of Satyagraha</a:t>
            </a:r>
          </a:p>
          <a:p>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sz="3600" dirty="0" smtClean="0"/>
              <a:t>FIRST THREE SATYAGRAHA MOVEMENTS ORGANISED BY GANDHIJI IN INDIA</a:t>
            </a:r>
            <a:endParaRPr lang="en-US" sz="3600" dirty="0"/>
          </a:p>
        </p:txBody>
      </p:sp>
      <p:sp>
        <p:nvSpPr>
          <p:cNvPr id="3" name="Content Placeholder 2"/>
          <p:cNvSpPr>
            <a:spLocks noGrp="1"/>
          </p:cNvSpPr>
          <p:nvPr>
            <p:ph idx="1"/>
          </p:nvPr>
        </p:nvSpPr>
        <p:spPr>
          <a:xfrm>
            <a:off x="137160" y="1828800"/>
            <a:ext cx="8915399" cy="4402666"/>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en-US" b="1" dirty="0" smtClean="0"/>
              <a:t> </a:t>
            </a:r>
            <a:r>
              <a:rPr lang="en-US" sz="2300" b="1" dirty="0" err="1" smtClean="0"/>
              <a:t>Champaran</a:t>
            </a:r>
            <a:r>
              <a:rPr lang="en-US" sz="2300" b="1" dirty="0" smtClean="0"/>
              <a:t> Movement [1916]</a:t>
            </a:r>
            <a:r>
              <a:rPr lang="en-US" sz="2300" dirty="0" smtClean="0"/>
              <a:t>: It was a movement of workers in the indigo plantations of the </a:t>
            </a:r>
            <a:r>
              <a:rPr lang="en-US" sz="2300" dirty="0" err="1" smtClean="0"/>
              <a:t>Champaran</a:t>
            </a:r>
            <a:r>
              <a:rPr lang="en-US" sz="2300" dirty="0" smtClean="0"/>
              <a:t> district of Bihar. It was against the oppressive plantation system.</a:t>
            </a:r>
          </a:p>
          <a:p>
            <a:endParaRPr lang="en-US" sz="2300" b="1" dirty="0" smtClean="0"/>
          </a:p>
          <a:p>
            <a:r>
              <a:rPr lang="en-US" sz="2300" b="1" dirty="0" smtClean="0"/>
              <a:t> </a:t>
            </a:r>
            <a:r>
              <a:rPr lang="en-US" sz="2300" b="1" dirty="0" err="1" smtClean="0"/>
              <a:t>Kheda</a:t>
            </a:r>
            <a:r>
              <a:rPr lang="en-US" sz="2300" b="1" dirty="0" smtClean="0"/>
              <a:t>  Movement[1917]:</a:t>
            </a:r>
            <a:r>
              <a:rPr lang="en-US" sz="2300" dirty="0" smtClean="0"/>
              <a:t> Crop failure and plague epidemic made the life of the farmers miserable in the </a:t>
            </a:r>
            <a:r>
              <a:rPr lang="en-US" sz="2300" dirty="0" err="1" smtClean="0"/>
              <a:t>Kheda</a:t>
            </a:r>
            <a:r>
              <a:rPr lang="en-US" sz="2300" dirty="0" smtClean="0"/>
              <a:t> district of Gujarat. So, they started a movement under </a:t>
            </a:r>
            <a:r>
              <a:rPr lang="en-US" sz="2300" dirty="0" err="1" smtClean="0"/>
              <a:t>Gandhiji’s</a:t>
            </a:r>
            <a:r>
              <a:rPr lang="en-US" sz="2300" dirty="0" smtClean="0"/>
              <a:t> leadership with the demand for a reduction in land revenue.</a:t>
            </a:r>
          </a:p>
          <a:p>
            <a:endParaRPr lang="en-US" sz="2300" b="1" dirty="0" smtClean="0"/>
          </a:p>
          <a:p>
            <a:r>
              <a:rPr lang="en-US" sz="2300" b="1" dirty="0" smtClean="0"/>
              <a:t> Mill workers Movement:</a:t>
            </a:r>
            <a:r>
              <a:rPr lang="en-US" sz="2300" dirty="0" smtClean="0"/>
              <a:t> Low wages and poor working conditions forced the mill workers of </a:t>
            </a:r>
            <a:r>
              <a:rPr lang="en-US" sz="2300" dirty="0" err="1" smtClean="0"/>
              <a:t>Ahmedabad</a:t>
            </a:r>
            <a:r>
              <a:rPr lang="en-US" sz="2300" dirty="0" smtClean="0"/>
              <a:t> to start a movement under </a:t>
            </a:r>
            <a:r>
              <a:rPr lang="en-US" sz="2300" dirty="0" err="1" smtClean="0"/>
              <a:t>Gandhiji’s</a:t>
            </a:r>
            <a:r>
              <a:rPr lang="en-US" sz="2300" dirty="0" smtClean="0"/>
              <a:t> leadership in 1918.</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b="1" dirty="0" err="1" smtClean="0"/>
              <a:t>Rowlatt</a:t>
            </a:r>
            <a:r>
              <a:rPr lang="en-US" b="1" dirty="0" smtClean="0"/>
              <a:t> Act[1919]</a:t>
            </a:r>
            <a:endParaRPr lang="en-US" dirty="0"/>
          </a:p>
        </p:txBody>
      </p:sp>
      <p:sp>
        <p:nvSpPr>
          <p:cNvPr id="3" name="Content Placeholder 2"/>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normAutofit fontScale="92500"/>
          </a:bodyPr>
          <a:lstStyle/>
          <a:p>
            <a:r>
              <a:rPr lang="en-US" sz="2800" b="1" dirty="0" smtClean="0"/>
              <a:t> </a:t>
            </a:r>
            <a:r>
              <a:rPr lang="en-US" sz="2800" dirty="0" smtClean="0"/>
              <a:t>This Act gave the government the power to imprison any person without any trial for a period of two years.</a:t>
            </a:r>
          </a:p>
          <a:p>
            <a:r>
              <a:rPr lang="en-US" sz="2800" dirty="0" smtClean="0"/>
              <a:t>Aim of this act was to destroy the national movement by imprisoning the national workers.</a:t>
            </a:r>
          </a:p>
          <a:p>
            <a:r>
              <a:rPr lang="en-US" sz="2800" dirty="0" smtClean="0"/>
              <a:t>It was a black law because it was against basic human rights.</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smtClean="0"/>
              <a:t>WRITE A SHORT NOTE ON THE ROWLATT ACT.</a:t>
            </a:r>
            <a:endParaRPr lang="en-US" dirty="0"/>
          </a:p>
        </p:txBody>
      </p:sp>
      <p:sp>
        <p:nvSpPr>
          <p:cNvPr id="3" name="Content Placeholder 2"/>
          <p:cNvSpPr>
            <a:spLocks noGrp="1"/>
          </p:cNvSpPr>
          <p:nvPr>
            <p:ph idx="1"/>
          </p:nvPr>
        </p:nvSpPr>
        <p:spPr/>
        <p:style>
          <a:lnRef idx="0">
            <a:schemeClr val="accent3"/>
          </a:lnRef>
          <a:fillRef idx="3">
            <a:schemeClr val="accent3"/>
          </a:fillRef>
          <a:effectRef idx="3">
            <a:schemeClr val="accent3"/>
          </a:effectRef>
          <a:fontRef idx="minor">
            <a:schemeClr val="lt1"/>
          </a:fontRef>
        </p:style>
        <p:txBody>
          <a:bodyPr>
            <a:normAutofit fontScale="92500" lnSpcReduction="10000"/>
          </a:bodyPr>
          <a:lstStyle/>
          <a:p>
            <a:r>
              <a:rPr lang="en-US" sz="2800" dirty="0" err="1" smtClean="0"/>
              <a:t>Gandhiji</a:t>
            </a:r>
            <a:r>
              <a:rPr lang="en-US" sz="2800" dirty="0" smtClean="0"/>
              <a:t> </a:t>
            </a:r>
            <a:r>
              <a:rPr lang="en-US" sz="2800" dirty="0" err="1" smtClean="0"/>
              <a:t>organised</a:t>
            </a:r>
            <a:r>
              <a:rPr lang="en-US" sz="2800" dirty="0" smtClean="0"/>
              <a:t> a non violent </a:t>
            </a:r>
            <a:r>
              <a:rPr lang="en-US" sz="2800" dirty="0" err="1" smtClean="0"/>
              <a:t>satyagraha</a:t>
            </a:r>
            <a:r>
              <a:rPr lang="en-US" sz="2800" dirty="0" smtClean="0"/>
              <a:t> against the </a:t>
            </a:r>
            <a:r>
              <a:rPr lang="en-US" sz="2800" dirty="0" err="1" smtClean="0"/>
              <a:t>Rowlatt</a:t>
            </a:r>
            <a:r>
              <a:rPr lang="en-US" sz="2800" dirty="0" smtClean="0"/>
              <a:t> Act. </a:t>
            </a:r>
          </a:p>
          <a:p>
            <a:r>
              <a:rPr lang="en-US" sz="2800" dirty="0" smtClean="0"/>
              <a:t>A </a:t>
            </a:r>
            <a:r>
              <a:rPr lang="en-US" sz="2800" dirty="0" err="1" smtClean="0"/>
              <a:t>hartal</a:t>
            </a:r>
            <a:r>
              <a:rPr lang="en-US" sz="2800" dirty="0" smtClean="0"/>
              <a:t> was organized on 6 April 1919. Rallies were conducted. Shops were closed down. Workers conducted strike. Transport and communication systems came to a standstill. </a:t>
            </a:r>
          </a:p>
          <a:p>
            <a:r>
              <a:rPr lang="en-US" sz="2800" dirty="0" smtClean="0"/>
              <a:t>These protests led to the </a:t>
            </a:r>
            <a:r>
              <a:rPr lang="en-US" sz="2800" dirty="0" err="1" smtClean="0"/>
              <a:t>Jallianwala</a:t>
            </a:r>
            <a:r>
              <a:rPr lang="en-US" sz="2800" dirty="0" smtClean="0"/>
              <a:t> </a:t>
            </a:r>
            <a:r>
              <a:rPr lang="en-US" sz="2800" dirty="0" err="1" smtClean="0"/>
              <a:t>Bagh</a:t>
            </a:r>
            <a:r>
              <a:rPr lang="en-US" sz="2800" dirty="0" smtClean="0"/>
              <a:t> Massacre.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1273</TotalTime>
  <Words>3745</Words>
  <Application>Microsoft Office PowerPoint</Application>
  <PresentationFormat>On-screen Show (4:3)</PresentationFormat>
  <Paragraphs>289</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Cambria</vt:lpstr>
      <vt:lpstr>Garamond</vt:lpstr>
      <vt:lpstr>Kartika</vt:lpstr>
      <vt:lpstr>Times New Roman</vt:lpstr>
      <vt:lpstr>Organic</vt:lpstr>
      <vt:lpstr>NATIONALISM IN INDIA</vt:lpstr>
      <vt:lpstr>NATIONALISM</vt:lpstr>
      <vt:lpstr>FIRST WORLD WAR BROKE OUT IN 1914</vt:lpstr>
      <vt:lpstr> HOW DID THE FIRST WORLD WAR HELP IN THE GROWTH OF NATIONALISM IN INDIA?</vt:lpstr>
      <vt:lpstr>GANDHIAN SATYAGRAHA</vt:lpstr>
      <vt:lpstr>WHAT IS THE IDEA OF SATYAGRAHA?</vt:lpstr>
      <vt:lpstr>FIRST THREE SATYAGRAHA MOVEMENTS ORGANISED BY GANDHIJI IN INDIA</vt:lpstr>
      <vt:lpstr>Rowlatt Act[1919]</vt:lpstr>
      <vt:lpstr>WRITE A SHORT NOTE ON THE ROWLATT ACT.</vt:lpstr>
      <vt:lpstr>WHAT CIRCUMSTANCES LED TO THE JALLIANWALA BAGH MASSACRE?</vt:lpstr>
      <vt:lpstr> WHAT WAS THE KHILAFAT MOVEMENT? HOW DID IT BECOME A PART OF THE NATIONAL MOVEMENT?</vt:lpstr>
      <vt:lpstr>WHAT WERE THE REASONS FOR GANDHIJI TO LAUNCH THE NON- COOPERATION MOVEMENT?</vt:lpstr>
      <vt:lpstr>What were the ideas expressed by Gandhiji in his book?</vt:lpstr>
      <vt:lpstr>PowerPoint Presentation</vt:lpstr>
      <vt:lpstr>HOW DID NON-COOPERATION MOVEMENT BECOME A MASS MOVEMENT?</vt:lpstr>
      <vt:lpstr>What were the effects of non-cooperation movement on the economic front?</vt:lpstr>
      <vt:lpstr>DIFFERING STRANDS WITHIN THE  NON COOPERATION MOVEMENT</vt:lpstr>
      <vt:lpstr> WHY DID THE NON CO OPERATION MOVEMENT SLOW DOWN IN TOWNS AND CITIES ? </vt:lpstr>
      <vt:lpstr>WHAT WERE THE CAUSE  FOR THE PEASANT MOVEMENT IN THE COUNTRYSIDE? (VILLAGES)</vt:lpstr>
      <vt:lpstr>BABA RAMCHANDRA</vt:lpstr>
      <vt:lpstr>TRIBAL MOVEMENT</vt:lpstr>
      <vt:lpstr>ALLURI SITARAM RAJU</vt:lpstr>
      <vt:lpstr>MOVEMENT IN THE PLANTATIONS</vt:lpstr>
      <vt:lpstr>WITHDRAWAL OF THE NON COOPERATION MOVEMENT</vt:lpstr>
      <vt:lpstr>SIGNIFICANCE OF THE  NON- COOPERATION MOVEMENT</vt:lpstr>
      <vt:lpstr>Give examples to prove that the term ‘swaraj’ means different things to different people</vt:lpstr>
      <vt:lpstr>With what aim was ‘the Swaraj Party’ set up? </vt:lpstr>
      <vt:lpstr>Trace two major developments in the Indian politics towards the late 1920s. or Whatwere the two factors that shaped Indian politics towards the late 1920’s? </vt:lpstr>
      <vt:lpstr>SIMON COMMISSION (INDIAN STATUTORY COMMISSION)</vt:lpstr>
      <vt:lpstr>LAHORE CONGRESS OF 1929</vt:lpstr>
      <vt:lpstr>Discuss the significance of the Congress session in 1929 in thefreedom struggle of India.   </vt:lpstr>
      <vt:lpstr>SALT MARCH [SALT SATYAGRAHA]</vt:lpstr>
      <vt:lpstr> THE MAIN FEATURES OF THE CIVIL DISOBEDIENCE MOVEMENT. </vt:lpstr>
      <vt:lpstr>DIFFERENCES BETWEEN NON-COOPERATION MOVEMENT AND CIVIL DISOBEDIENCE MOVEMENT</vt:lpstr>
      <vt:lpstr>SOCIAL GROUPS WHICH PARTICIPATED IN CIVIL DISOBEDIENCE MOVEMENT</vt:lpstr>
      <vt:lpstr>Why did the different social groups join the civil disobedience movement?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MAIN CONTRIBUTIONS OF THE CIVIL DISOBEDIENCE MOVEMENT. </vt:lpstr>
      <vt:lpstr>MAIN LIMITATIONS OF THE CIVIL DISOBEDIENCE MOVEMENT</vt:lpstr>
      <vt:lpstr>EFFORTS MADE BY GANDHIJI FOR THE UPLIFTMENT OF DALITS</vt:lpstr>
      <vt:lpstr>GANDHIJI Vs AMBEDKAR</vt:lpstr>
      <vt:lpstr> CULTURAL FACTORS AND IDENTITIES WHICH CREATED A SENSE OF COLLECTIVE BELONGING AMONG THE PEOPLE OF INDIA.                      </vt:lpstr>
      <vt:lpstr>IMAGE OF BHARATMATA</vt:lpstr>
      <vt:lpstr>VANDE MATARAM</vt:lpstr>
      <vt:lpstr>VANDE MATARAM</vt:lpstr>
      <vt:lpstr>NATIONAL FLAG</vt:lpstr>
      <vt:lpstr>NATIONAL FLAG</vt:lpstr>
      <vt:lpstr>REDISCOVERY OF INDIA’S PAST</vt:lpstr>
      <vt:lpstr>FOLKLORE OF SOUTHERN INDIA</vt:lpstr>
      <vt:lpstr>REVIVAL OF FOLKLORE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NATIONALISM IN INDIA</dc:title>
  <dc:creator>BHANU; Harsh</dc:creator>
  <cp:lastModifiedBy>Jessy Paulose</cp:lastModifiedBy>
  <cp:revision>114</cp:revision>
  <dcterms:created xsi:type="dcterms:W3CDTF">2006-08-16T00:00:00Z</dcterms:created>
  <dcterms:modified xsi:type="dcterms:W3CDTF">2014-04-03T06:54:08Z</dcterms:modified>
</cp:coreProperties>
</file>